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69" r:id="rId19"/>
    <p:sldId id="270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2470-5E08-4C61-8A5A-D949FF7A8BB3}" type="datetimeFigureOut">
              <a:rPr lang="es-MX" smtClean="0"/>
              <a:t>26/02/2013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DEC1-5ECC-4629-9245-5F3A912005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764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2470-5E08-4C61-8A5A-D949FF7A8BB3}" type="datetimeFigureOut">
              <a:rPr lang="es-MX" smtClean="0"/>
              <a:t>26/02/2013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DEC1-5ECC-4629-9245-5F3A912005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0081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2470-5E08-4C61-8A5A-D949FF7A8BB3}" type="datetimeFigureOut">
              <a:rPr lang="es-MX" smtClean="0"/>
              <a:t>26/02/2013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DEC1-5ECC-4629-9245-5F3A912005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722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2470-5E08-4C61-8A5A-D949FF7A8BB3}" type="datetimeFigureOut">
              <a:rPr lang="es-MX" smtClean="0"/>
              <a:t>26/02/2013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DEC1-5ECC-4629-9245-5F3A912005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3530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2470-5E08-4C61-8A5A-D949FF7A8BB3}" type="datetimeFigureOut">
              <a:rPr lang="es-MX" smtClean="0"/>
              <a:t>26/02/2013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DEC1-5ECC-4629-9245-5F3A912005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7147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2470-5E08-4C61-8A5A-D949FF7A8BB3}" type="datetimeFigureOut">
              <a:rPr lang="es-MX" smtClean="0"/>
              <a:t>26/02/2013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DEC1-5ECC-4629-9245-5F3A912005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96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2470-5E08-4C61-8A5A-D949FF7A8BB3}" type="datetimeFigureOut">
              <a:rPr lang="es-MX" smtClean="0"/>
              <a:t>26/02/2013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DEC1-5ECC-4629-9245-5F3A912005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164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2470-5E08-4C61-8A5A-D949FF7A8BB3}" type="datetimeFigureOut">
              <a:rPr lang="es-MX" smtClean="0"/>
              <a:t>26/02/2013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DEC1-5ECC-4629-9245-5F3A912005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1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2470-5E08-4C61-8A5A-D949FF7A8BB3}" type="datetimeFigureOut">
              <a:rPr lang="es-MX" smtClean="0"/>
              <a:t>26/02/2013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DEC1-5ECC-4629-9245-5F3A912005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078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2470-5E08-4C61-8A5A-D949FF7A8BB3}" type="datetimeFigureOut">
              <a:rPr lang="es-MX" smtClean="0"/>
              <a:t>26/02/2013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DEC1-5ECC-4629-9245-5F3A912005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598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2470-5E08-4C61-8A5A-D949FF7A8BB3}" type="datetimeFigureOut">
              <a:rPr lang="es-MX" smtClean="0"/>
              <a:t>26/02/2013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1DEC1-5ECC-4629-9245-5F3A912005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984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52470-5E08-4C61-8A5A-D949FF7A8BB3}" type="datetimeFigureOut">
              <a:rPr lang="es-MX" smtClean="0"/>
              <a:t>26/02/2013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1DEC1-5ECC-4629-9245-5F3A912005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310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mx/imgres?imgurl=http://www.guiafitness.com/wp-content/carrera1.jpg&amp;imgrefurl=http://guiafitness.com/carreras-de-velocidad.html&amp;h=240&amp;w=320&amp;sz=20&amp;tbnid=PKKVAbQr59D7WM:&amp;tbnh=96&amp;tbnw=128&amp;prev=/search?q=imagen+de+competencias+de+carreras&amp;tbm=isch&amp;tbo=u&amp;zoom=1&amp;q=imagen+de+competencias+de+carreras&amp;docid=Hh0fkWG3SJ0ppM&amp;hl=es&amp;sa=X&amp;ei=XulYT5SpGMOHsgKWobXeDQ&amp;ved=0CC0Q9QEwAw&amp;dur=1435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mx/imgres?q=registros+de+calidad&amp;hl=es&amp;sa=X&amp;biw=1366&amp;bih=646&amp;tbm=isch&amp;prmd=imvns&amp;tbnid=TkkV5uCKYbHblM:&amp;imgrefurl=http://www.mailxmail.com/curso-empresa-costo-materiales/departamento-recepcion-formato-entrada-materiales&amp;docid=UBA5CRulJvhVRM&amp;imgurl=http://imagenes.mailxmail.com/cursos/imagenes/5/5/departamento-de-recepcion-formato-de-entrada-de-materiales_23355_5_1.jpg&amp;w=498&amp;h=392&amp;ei=dQxZT7CwLLHLsQLfhbzDDQ&amp;zoom=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DPMO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Desviaci%C3%B3n_est%C3%A1ndar" TargetMode="External"/><Relationship Id="rId2" Type="http://schemas.openxmlformats.org/officeDocument/2006/relationships/hyperlink" Target="http://es.wikipedia.org/wiki/Distribuci%C3%B3n_norma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Control_estad%C3%ADstico_de_procesos" TargetMode="External"/><Relationship Id="rId2" Type="http://schemas.openxmlformats.org/officeDocument/2006/relationships/hyperlink" Target="http://es.wikipedia.org/wiki/TQ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 descr="http://t1.gstatic.com/images?q=tbn:ANd9GcSF6761vhIajdvq89HLhhYMyl-IhdydD-cGoxQmY728xFFj7jdT8w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24744"/>
            <a:ext cx="6480720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9099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Registros de calidad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Estos registros se conservan para demostrar la conformidad con los requisitos y el manejo eficaz del sistema de administración de calidad.</a:t>
            </a:r>
          </a:p>
          <a:p>
            <a:r>
              <a:rPr lang="es-MX" dirty="0" smtClean="0"/>
              <a:t>Este procedimiento exige que los registros de calidad permanezcan legibles, fácilmente identificables y disponibles.</a:t>
            </a:r>
          </a:p>
          <a:p>
            <a:r>
              <a:rPr lang="es-MX" dirty="0" smtClean="0"/>
              <a:t>Define los controles necesario para la identificación almacenamiento, protección, recuperación, tiempo de permanencia y eliminación de los registros de calidad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59688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Los registros de calidad </a:t>
            </a:r>
            <a:r>
              <a:rPr lang="es-MX" dirty="0" err="1" smtClean="0"/>
              <a:t>deberan</a:t>
            </a:r>
            <a:r>
              <a:rPr lang="es-MX" dirty="0" smtClean="0"/>
              <a:t> establecerse y mantenerse para suministrar pruebas de conformidad del sistema de calidad.</a:t>
            </a:r>
          </a:p>
          <a:p>
            <a:r>
              <a:rPr lang="es-MX" dirty="0" smtClean="0"/>
              <a:t>Sera necesario un procedimiento para identificar como su organización identifica, memoriza, protege, recupera y elimina los datos de la calidad.</a:t>
            </a:r>
          </a:p>
          <a:p>
            <a:r>
              <a:rPr lang="es-MX" dirty="0" smtClean="0"/>
              <a:t>La norma identifica algunos registros necesarios.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0993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Marcador de contenido" descr="http://t1.gstatic.com/images?q=tbn:ANd9GcQX7VyX6phLSgXsrM9It9vXPIT6xG9oKg6BTtz9sMukk7NI1Bq3_A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496944" cy="67209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87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/>
              <a:t>Seis Sigma</a:t>
            </a:r>
            <a:r>
              <a:rPr lang="es-ES" dirty="0"/>
              <a:t> es una metodología de </a:t>
            </a:r>
            <a:r>
              <a:rPr lang="es-ES" i="1" dirty="0"/>
              <a:t>mejora de procesos</a:t>
            </a:r>
            <a:r>
              <a:rPr lang="es-ES" dirty="0"/>
              <a:t>, centrada en la reducción de la variabilidad de los mismos, consiguiendo reducir o eliminar los </a:t>
            </a:r>
            <a:r>
              <a:rPr lang="es-ES" b="1" dirty="0"/>
              <a:t>defectos</a:t>
            </a:r>
            <a:r>
              <a:rPr lang="es-ES" dirty="0"/>
              <a:t> o fallas en la entrega de un producto o servicio al cliente. </a:t>
            </a:r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/>
              <a:t>meta de 6 Sigma es llegar a un máximo de 3,4 </a:t>
            </a:r>
            <a:r>
              <a:rPr lang="es-ES" i="1" dirty="0"/>
              <a:t>defectos</a:t>
            </a:r>
            <a:r>
              <a:rPr lang="es-ES" dirty="0"/>
              <a:t> por millón de eventos u oportunidades (</a:t>
            </a:r>
            <a:r>
              <a:rPr lang="es-ES" dirty="0">
                <a:hlinkClick r:id="rId2" tooltip="DPMO"/>
              </a:rPr>
              <a:t>DPMO</a:t>
            </a:r>
            <a:r>
              <a:rPr lang="es-ES" dirty="0"/>
              <a:t>), entendiéndose como </a:t>
            </a:r>
            <a:r>
              <a:rPr lang="es-ES" i="1" dirty="0"/>
              <a:t>defecto</a:t>
            </a:r>
            <a:r>
              <a:rPr lang="es-ES" dirty="0"/>
              <a:t> cualquier evento en que un producto o servicio no logra cumplir los requisitos del cliente</a:t>
            </a:r>
            <a:r>
              <a:rPr lang="es-ES" dirty="0" smtClean="0"/>
              <a:t>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0002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Seis sigma utiliza </a:t>
            </a:r>
            <a:r>
              <a:rPr lang="es-ES" dirty="0">
                <a:hlinkClick r:id="rId2" tooltip="Distribución normal"/>
              </a:rPr>
              <a:t>herramientas estadísticas</a:t>
            </a:r>
            <a:r>
              <a:rPr lang="es-ES" dirty="0"/>
              <a:t> para la caracterización y el estudio de los </a:t>
            </a:r>
            <a:r>
              <a:rPr lang="es-ES" dirty="0" smtClean="0"/>
              <a:t>procesos</a:t>
            </a:r>
            <a:r>
              <a:rPr lang="es-ES" dirty="0"/>
              <a:t>.</a:t>
            </a:r>
            <a:endParaRPr lang="es-ES" dirty="0" smtClean="0"/>
          </a:p>
          <a:p>
            <a:r>
              <a:rPr lang="es-ES" dirty="0" smtClean="0"/>
              <a:t>sigma </a:t>
            </a:r>
            <a:r>
              <a:rPr lang="es-ES" dirty="0"/>
              <a:t>es la </a:t>
            </a:r>
            <a:r>
              <a:rPr lang="es-ES" dirty="0">
                <a:hlinkClick r:id="rId3" tooltip="Desviación estándar"/>
              </a:rPr>
              <a:t>desviación típica</a:t>
            </a:r>
            <a:r>
              <a:rPr lang="es-ES" dirty="0"/>
              <a:t> que da una idea de la variabilidad en un proceso y el objetivo de la </a:t>
            </a:r>
            <a:r>
              <a:rPr lang="es-ES" dirty="0" smtClean="0"/>
              <a:t>metodología, seis </a:t>
            </a:r>
            <a:r>
              <a:rPr lang="es-ES" dirty="0"/>
              <a:t>sigma es reducir ésta de modo que el proceso se encuentre siempre dentro de los límites establecidos por los requisitos del cliente.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0745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63729"/>
            <a:ext cx="8229600" cy="6024057"/>
          </a:xfrm>
        </p:spPr>
        <p:txBody>
          <a:bodyPr>
            <a:normAutofit lnSpcReduction="10000"/>
          </a:bodyPr>
          <a:lstStyle/>
          <a:p>
            <a:r>
              <a:rPr lang="es-ES" b="1" dirty="0"/>
              <a:t>Obtener 3,4 defectos</a:t>
            </a:r>
            <a:r>
              <a:rPr lang="es-ES" dirty="0"/>
              <a:t> en un millón de oportunidades es una meta bastante ambiciosa pero lograble</a:t>
            </a:r>
            <a:r>
              <a:rPr lang="es-ES" dirty="0" smtClean="0"/>
              <a:t>.</a:t>
            </a:r>
          </a:p>
          <a:p>
            <a:r>
              <a:rPr lang="es-ES" dirty="0" smtClean="0"/>
              <a:t>Se </a:t>
            </a:r>
            <a:r>
              <a:rPr lang="es-ES" dirty="0"/>
              <a:t>puede clasificar la eficiencia de un proceso en base a su nivel de sigma:</a:t>
            </a:r>
            <a:endParaRPr lang="es-MX" dirty="0"/>
          </a:p>
          <a:p>
            <a:pPr lvl="0"/>
            <a:r>
              <a:rPr lang="es-ES" dirty="0"/>
              <a:t>1sigma= 690.000 DPMO = 31% de eficiencia</a:t>
            </a:r>
            <a:endParaRPr lang="es-MX" dirty="0"/>
          </a:p>
          <a:p>
            <a:pPr lvl="0"/>
            <a:r>
              <a:rPr lang="es-ES" dirty="0"/>
              <a:t>2sigma= 308.538 DPMO = 69% de eficiencia</a:t>
            </a:r>
            <a:endParaRPr lang="es-MX" dirty="0"/>
          </a:p>
          <a:p>
            <a:pPr lvl="0"/>
            <a:r>
              <a:rPr lang="es-ES" dirty="0"/>
              <a:t>3sigma= 66.807 DPMO = 93,3% de eficiencia</a:t>
            </a:r>
            <a:endParaRPr lang="es-MX" dirty="0"/>
          </a:p>
          <a:p>
            <a:pPr lvl="0"/>
            <a:r>
              <a:rPr lang="es-ES" dirty="0"/>
              <a:t>4sigma= 6.210 DPMO = 99,38% de eficiencia</a:t>
            </a:r>
            <a:endParaRPr lang="es-MX" dirty="0"/>
          </a:p>
          <a:p>
            <a:pPr lvl="0"/>
            <a:r>
              <a:rPr lang="es-ES" dirty="0"/>
              <a:t>5sigma= 233 DPMO = 99,977% de eficiencia</a:t>
            </a:r>
            <a:endParaRPr lang="es-MX" dirty="0"/>
          </a:p>
          <a:p>
            <a:pPr lvl="0"/>
            <a:r>
              <a:rPr lang="es-ES" dirty="0"/>
              <a:t>6sigma= 3,4 DPMO = 99,99966% de eficiencia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75861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9950"/>
            <a:ext cx="8229600" cy="6626463"/>
          </a:xfrm>
        </p:spPr>
        <p:txBody>
          <a:bodyPr>
            <a:normAutofit/>
          </a:bodyPr>
          <a:lstStyle/>
          <a:p>
            <a:r>
              <a:rPr lang="es-ES" b="1" dirty="0"/>
              <a:t>Porcentajes obtenidos asumiendo una desviación del valor nominal de 1,5 sigma.</a:t>
            </a:r>
            <a:endParaRPr lang="es-MX" dirty="0"/>
          </a:p>
          <a:p>
            <a:r>
              <a:rPr lang="es-ES" dirty="0"/>
              <a:t>Por ejemplo, si tengo un proceso para fabricar ejes que deben tener un diámetro de 15 +/-1 mm para que sean buenos para mi cliente, si mi proceso tiene una eficiencia de 3 sigma, de cada millón de ejes que fabrique, 66.800 tendrán un diámetro inferior a 14 o superior a 16mm, mientras que si mi proceso tiene una eficiencia de 6 sigma, por cada millón de ejes que fabrique, tan solo 3,4 tendrán un diámetro inferior a 14 o superior a 16mm.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81128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Seis sigma es una evolución de las teorías sobre calidad de más éxito desarrolladas después de la segunda guerra mundial. Especialmente pueden considerarse precursoras directas:</a:t>
            </a:r>
            <a:endParaRPr lang="es-MX" dirty="0"/>
          </a:p>
          <a:p>
            <a:pPr lvl="0"/>
            <a:r>
              <a:rPr lang="es-ES" dirty="0">
                <a:hlinkClick r:id="rId2" tooltip="TQM"/>
              </a:rPr>
              <a:t>TQM</a:t>
            </a:r>
            <a:r>
              <a:rPr lang="es-ES" dirty="0"/>
              <a:t>, Total </a:t>
            </a:r>
            <a:r>
              <a:rPr lang="es-ES" dirty="0" err="1"/>
              <a:t>Quality</a:t>
            </a:r>
            <a:r>
              <a:rPr lang="es-ES" dirty="0"/>
              <a:t> Management o Sistema de Calidad Total</a:t>
            </a:r>
            <a:endParaRPr lang="es-MX" dirty="0"/>
          </a:p>
          <a:p>
            <a:pPr lvl="0"/>
            <a:r>
              <a:rPr lang="es-ES" dirty="0">
                <a:hlinkClick r:id="rId3" tooltip="Control estadístico de procesos"/>
              </a:rPr>
              <a:t>SPC</a:t>
            </a:r>
            <a:r>
              <a:rPr lang="es-ES" dirty="0"/>
              <a:t>, </a:t>
            </a:r>
            <a:r>
              <a:rPr lang="es-ES" dirty="0" err="1"/>
              <a:t>Statistical</a:t>
            </a:r>
            <a:r>
              <a:rPr lang="es-ES" dirty="0"/>
              <a:t> </a:t>
            </a:r>
            <a:r>
              <a:rPr lang="es-ES" dirty="0" err="1"/>
              <a:t>Process</a:t>
            </a:r>
            <a:r>
              <a:rPr lang="es-ES" dirty="0"/>
              <a:t> Control o Control Estadístico de Procesos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91391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9950"/>
            <a:ext cx="8229600" cy="6626463"/>
          </a:xfrm>
        </p:spPr>
        <p:txBody>
          <a:bodyPr/>
          <a:lstStyle/>
          <a:p>
            <a:r>
              <a:rPr lang="es-ES" dirty="0"/>
              <a:t>El proceso </a:t>
            </a:r>
            <a:r>
              <a:rPr lang="es-ES" b="1" dirty="0"/>
              <a:t>Seis Sigma</a:t>
            </a:r>
            <a:r>
              <a:rPr lang="es-ES" dirty="0"/>
              <a:t> (</a:t>
            </a:r>
            <a:r>
              <a:rPr lang="es-ES" dirty="0" err="1"/>
              <a:t>six</a:t>
            </a:r>
            <a:r>
              <a:rPr lang="es-ES" dirty="0"/>
              <a:t> sigma) se caracteriza por 5 etapas bien concretas:</a:t>
            </a:r>
            <a:endParaRPr lang="es-MX" dirty="0"/>
          </a:p>
          <a:p>
            <a:pPr lvl="0"/>
            <a:r>
              <a:rPr lang="es-ES" b="1" dirty="0"/>
              <a:t>Definir</a:t>
            </a:r>
            <a:r>
              <a:rPr lang="es-ES" dirty="0"/>
              <a:t> el problema o el defecto</a:t>
            </a:r>
            <a:endParaRPr lang="es-MX" dirty="0"/>
          </a:p>
          <a:p>
            <a:pPr lvl="0"/>
            <a:r>
              <a:rPr lang="es-ES" b="1" dirty="0"/>
              <a:t>Medir</a:t>
            </a:r>
            <a:r>
              <a:rPr lang="es-ES" dirty="0"/>
              <a:t> y recopilar datos</a:t>
            </a:r>
            <a:endParaRPr lang="es-MX" dirty="0"/>
          </a:p>
          <a:p>
            <a:pPr lvl="0"/>
            <a:r>
              <a:rPr lang="es-ES" b="1" dirty="0"/>
              <a:t>Analizar</a:t>
            </a:r>
            <a:r>
              <a:rPr lang="es-ES" dirty="0"/>
              <a:t> datos</a:t>
            </a:r>
            <a:endParaRPr lang="es-MX" dirty="0"/>
          </a:p>
          <a:p>
            <a:pPr lvl="0"/>
            <a:r>
              <a:rPr lang="es-ES" b="1" dirty="0"/>
              <a:t>Mejorar</a:t>
            </a:r>
            <a:endParaRPr lang="es-MX" dirty="0"/>
          </a:p>
          <a:p>
            <a:pPr lvl="0"/>
            <a:r>
              <a:rPr lang="es-ES" b="1" dirty="0"/>
              <a:t>Controlar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3682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Otras metodologías derivadas de ésta son : DMADV y PDCA-SDCA</a:t>
            </a:r>
            <a:endParaRPr lang="es-MX" dirty="0"/>
          </a:p>
          <a:p>
            <a:pPr lvl="0"/>
            <a:r>
              <a:rPr lang="es-ES" dirty="0"/>
              <a:t>DMADV = (Definir, Medir, Analizar, Diseñar y Verificar)</a:t>
            </a:r>
            <a:endParaRPr lang="es-MX" dirty="0"/>
          </a:p>
          <a:p>
            <a:pPr lvl="0"/>
            <a:r>
              <a:rPr lang="es-ES" dirty="0"/>
              <a:t>PDCA-SDVA = (Planificar, Ejecutar, Verificar y Actuar)-(Estandarizar, Ejecutar, Verificar y Actuar)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902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s-MX" dirty="0" smtClean="0"/>
              <a:t>Que es una competencia</a:t>
            </a:r>
          </a:p>
          <a:p>
            <a:r>
              <a:rPr lang="es-MX" dirty="0" smtClean="0"/>
              <a:t>Cual es la finalidad de las competencias</a:t>
            </a:r>
          </a:p>
          <a:p>
            <a:r>
              <a:rPr lang="es-MX" dirty="0" smtClean="0"/>
              <a:t>En que consisten las competencias laborales</a:t>
            </a:r>
          </a:p>
          <a:p>
            <a:r>
              <a:rPr lang="es-MX" dirty="0" smtClean="0"/>
              <a:t>Diferencia entre capacidad y competencia o competente.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9723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14470"/>
            <a:ext cx="8229600" cy="4978559"/>
          </a:xfrm>
        </p:spPr>
        <p:txBody>
          <a:bodyPr>
            <a:normAutofit fontScale="70000" lnSpcReduction="20000"/>
          </a:bodyPr>
          <a:lstStyle/>
          <a:p>
            <a:r>
              <a:rPr lang="es-MX" dirty="0" smtClean="0"/>
              <a:t>Se entiende por competencias </a:t>
            </a:r>
            <a:r>
              <a:rPr lang="es-MX" dirty="0"/>
              <a:t>Laborales el conjunto de conocimientos, habilidades y capacidades requeridas para desempeñar exitosamente un puesto de </a:t>
            </a:r>
            <a:r>
              <a:rPr lang="es-MX" dirty="0" smtClean="0"/>
              <a:t>trabajo.</a:t>
            </a:r>
          </a:p>
          <a:p>
            <a:r>
              <a:rPr lang="es-MX" dirty="0" smtClean="0"/>
              <a:t>Al </a:t>
            </a:r>
            <a:r>
              <a:rPr lang="es-MX" dirty="0"/>
              <a:t>describir un puesto bajo el concepto de Competencias Laborales, se establecen Normas de Competencia Laboral, las cuales indican:</a:t>
            </a:r>
          </a:p>
          <a:p>
            <a:r>
              <a:rPr lang="es-MX" dirty="0"/>
              <a:t>• Lo que una persona debe ser capaz de hacer,</a:t>
            </a:r>
            <a:br>
              <a:rPr lang="es-MX" dirty="0"/>
            </a:br>
            <a:r>
              <a:rPr lang="es-MX" dirty="0"/>
              <a:t>• La forma en que puede juzgarse si lo que hizo está bien hecho, y</a:t>
            </a:r>
            <a:br>
              <a:rPr lang="es-MX" dirty="0"/>
            </a:br>
            <a:r>
              <a:rPr lang="es-MX" dirty="0"/>
              <a:t>• Las condiciones en que el individuo debe mostrar su aptitud.</a:t>
            </a:r>
          </a:p>
          <a:p>
            <a:r>
              <a:rPr lang="es-MX" dirty="0"/>
              <a:t>Beneficios de la Gestión de Recursos Humanos por Competencias.</a:t>
            </a:r>
            <a:br>
              <a:rPr lang="es-MX" dirty="0"/>
            </a:br>
            <a:r>
              <a:rPr lang="es-MX" dirty="0"/>
              <a:t>La aplicación de Competencias Laborales en una organización nos proporciona una matriz de los conocimientos, habilidades y actitudes esperados en un puesto, sus criterios y evidencias de desempeño y el grado en que los ha cubierto cada uno de los ocupantes del puesto.</a:t>
            </a:r>
            <a:br>
              <a:rPr lang="es-MX" dirty="0"/>
            </a:b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54107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Se generan las siguientes ventajas: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47253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lvl="0" fontAlgn="ctr"/>
            <a:r>
              <a:rPr lang="es-MX" dirty="0" smtClean="0"/>
              <a:t>Definir </a:t>
            </a:r>
            <a:r>
              <a:rPr lang="es-MX" dirty="0"/>
              <a:t>perfiles más completos y objetivos, proporcionando bases para la Selección de personal, además de la posibilidad de reclutar personal previamente certificado. </a:t>
            </a:r>
          </a:p>
          <a:p>
            <a:pPr lvl="0" fontAlgn="ctr"/>
            <a:r>
              <a:rPr lang="es-MX" dirty="0"/>
              <a:t>Facilitar la detección de necesidades de Capacitación, así como su secuenciación y atención por </a:t>
            </a:r>
            <a:r>
              <a:rPr lang="es-MX" dirty="0" smtClean="0"/>
              <a:t>prioridades. </a:t>
            </a:r>
            <a:endParaRPr lang="es-MX" dirty="0"/>
          </a:p>
          <a:p>
            <a:pPr lvl="0" fontAlgn="ctr"/>
            <a:r>
              <a:rPr lang="es-MX" dirty="0" err="1"/>
              <a:t>Objetivizar</a:t>
            </a:r>
            <a:r>
              <a:rPr lang="es-MX" dirty="0"/>
              <a:t> la identificación de causas del mal desempeño, ya que es frecuente que éste se deba a una falta de dominio de una habilidad o capacidad requerida para realizar el trabajo. </a:t>
            </a:r>
          </a:p>
          <a:p>
            <a:pPr lvl="0" fontAlgn="ctr"/>
            <a:r>
              <a:rPr lang="es-MX" dirty="0"/>
              <a:t>Proporcionar la base para la Evaluación de desempeño, sobre criterios relevantes, al comparar el avance de un periodo a otro. </a:t>
            </a:r>
          </a:p>
          <a:p>
            <a:pPr lvl="0" fontAlgn="ctr"/>
            <a:r>
              <a:rPr lang="es-MX" dirty="0"/>
              <a:t>Indicar la ruta a seguir en la adquisición de nuevas competencias, utilizando otras matrices de competencias para la Planeación de carrera. </a:t>
            </a:r>
          </a:p>
          <a:p>
            <a:pPr lvl="0" fontAlgn="ctr"/>
            <a:r>
              <a:rPr lang="es-MX" dirty="0"/>
              <a:t>Cumplir con los requisitos de la Norma ISO 9000-2000 en materia de capacitación y desarrollo del personal, además de identificar aspectos de los procesos productivos o de servicio que pudieran estar siendo limitados por una deficiente atención al desarrollo del personal.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37478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Algunos beneficios de la Gestión de Recursos Humanos por Competencias incluyen: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lvl="0" fontAlgn="ctr"/>
            <a:r>
              <a:rPr lang="es-MX" dirty="0" smtClean="0"/>
              <a:t>Incorporación </a:t>
            </a:r>
            <a:r>
              <a:rPr lang="es-MX" dirty="0"/>
              <a:t>rápida y eficaz del personal al proceso productivo. </a:t>
            </a:r>
          </a:p>
          <a:p>
            <a:pPr lvl="0" fontAlgn="ctr"/>
            <a:r>
              <a:rPr lang="es-MX" dirty="0"/>
              <a:t>Disminución de la rotación sustentada en un adecuado plan de desarrollo personal. </a:t>
            </a:r>
          </a:p>
          <a:p>
            <a:pPr lvl="0" fontAlgn="ctr"/>
            <a:r>
              <a:rPr lang="es-MX" dirty="0"/>
              <a:t>Elevar el nivel de conciencia del personal en su propia superación. </a:t>
            </a:r>
          </a:p>
          <a:p>
            <a:pPr lvl="0" fontAlgn="ctr"/>
            <a:r>
              <a:rPr lang="es-MX" dirty="0" err="1"/>
              <a:t>Eficientar</a:t>
            </a:r>
            <a:r>
              <a:rPr lang="es-MX" dirty="0"/>
              <a:t> los recursos y el tiempo invertido en la capacitación. </a:t>
            </a:r>
          </a:p>
          <a:p>
            <a:pPr lvl="0" fontAlgn="ctr"/>
            <a:r>
              <a:rPr lang="es-MX" dirty="0"/>
              <a:t>Facilitar el proceso de promoción interna. </a:t>
            </a:r>
          </a:p>
          <a:p>
            <a:pPr lvl="0" fontAlgn="ctr"/>
            <a:r>
              <a:rPr lang="es-MX" dirty="0"/>
              <a:t>Constituye la base de los procesos de reclutamiento, selección e inducción de personal. </a:t>
            </a:r>
          </a:p>
          <a:p>
            <a:pPr lvl="0" fontAlgn="ctr"/>
            <a:r>
              <a:rPr lang="es-MX" dirty="0"/>
              <a:t>Es una herramienta básica para el sistema de evaluación del desempeño del trabajador. </a:t>
            </a:r>
          </a:p>
          <a:p>
            <a:pPr lvl="0" fontAlgn="ctr"/>
            <a:r>
              <a:rPr lang="es-MX" dirty="0"/>
              <a:t>Constituye un importante requisito de la certificación de las normas ISO-9000. </a:t>
            </a:r>
          </a:p>
          <a:p>
            <a:r>
              <a:rPr lang="es-MX" dirty="0"/>
              <a:t> 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5615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ttp://temp.oitcinterfor.org/public/spanish/region/ampro/cinterfor/temas/complab/ima/observ/ii/ii_h4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186" y="705739"/>
            <a:ext cx="6597628" cy="44003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672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51153"/>
            <a:ext cx="8229600" cy="6024057"/>
          </a:xfrm>
        </p:spPr>
        <p:txBody>
          <a:bodyPr>
            <a:normAutofit/>
          </a:bodyPr>
          <a:lstStyle/>
          <a:p>
            <a:r>
              <a:rPr lang="es-MX" dirty="0"/>
              <a:t>Para la certificación en competencia laboral, existe un proceso por medio del cual un organismo de tercera parte, reconoce y certifica que un individuo ha demostrado ser competente para una función laboral determinada, independientemente de la forma en que ésta haya sido adquirida y con base en una norma reconocida a nivel nacional o en dado caso a nivel internacional. Esta certificación es voluntaria, con validez nacional, formato único, imparcial y con libre acceso.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4565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51153"/>
            <a:ext cx="8229600" cy="6024057"/>
          </a:xfrm>
        </p:spPr>
        <p:txBody>
          <a:bodyPr>
            <a:normAutofit fontScale="77500" lnSpcReduction="20000"/>
          </a:bodyPr>
          <a:lstStyle/>
          <a:p>
            <a:r>
              <a:rPr lang="es-MX" dirty="0"/>
              <a:t>Adoptar la </a:t>
            </a:r>
            <a:r>
              <a:rPr lang="es-MX" dirty="0" err="1"/>
              <a:t>normatización</a:t>
            </a:r>
            <a:r>
              <a:rPr lang="es-MX" dirty="0"/>
              <a:t> para esas competencias de acuerdo a un modelo </a:t>
            </a:r>
            <a:r>
              <a:rPr lang="es-MX" dirty="0" smtClean="0"/>
              <a:t>significa:</a:t>
            </a:r>
            <a:endParaRPr lang="es-MX" dirty="0"/>
          </a:p>
          <a:p>
            <a:r>
              <a:rPr lang="es-MX" dirty="0"/>
              <a:t>1. Basar las estructuras de calificaciones en competencias</a:t>
            </a:r>
          </a:p>
          <a:p>
            <a:r>
              <a:rPr lang="es-MX" dirty="0"/>
              <a:t>2. Identificar las habilidades relativas a la competencia requerida por el mercado de trabajo</a:t>
            </a:r>
          </a:p>
          <a:p>
            <a:r>
              <a:rPr lang="es-MX" dirty="0"/>
              <a:t>3. Garantizar la flexibilidad y movilidad de las competencias</a:t>
            </a:r>
          </a:p>
          <a:p>
            <a:r>
              <a:rPr lang="es-MX" dirty="0"/>
              <a:t>4. Reconocer las competencias básicas, genéricas y específicas</a:t>
            </a:r>
          </a:p>
          <a:p>
            <a:r>
              <a:rPr lang="es-MX" dirty="0"/>
              <a:t>5. Vincular de manera internacional las competencias y las normas</a:t>
            </a:r>
          </a:p>
          <a:p>
            <a:r>
              <a:rPr lang="es-MX" dirty="0"/>
              <a:t>6. Colaborar con diversos sectores para el establecimiento de normas y competencias</a:t>
            </a:r>
          </a:p>
          <a:p>
            <a:r>
              <a:rPr lang="es-MX" dirty="0"/>
              <a:t>7. Incremento en el aseguramiento de la calidad</a:t>
            </a:r>
          </a:p>
          <a:p>
            <a:r>
              <a:rPr lang="es-MX" dirty="0"/>
              <a:t>8. Reconocer el aprendizaje a través de la experiencia. </a:t>
            </a:r>
          </a:p>
          <a:p>
            <a:r>
              <a:rPr lang="es-MX" dirty="0"/>
              <a:t>9. </a:t>
            </a:r>
            <a:r>
              <a:rPr lang="es-MX" dirty="0" err="1"/>
              <a:t>Reemplazar</a:t>
            </a:r>
            <a:r>
              <a:rPr lang="es-MX" dirty="0"/>
              <a:t> el modelo basado en el tiempo por modelos basados en competencias.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5350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51153"/>
            <a:ext cx="8229600" cy="6024057"/>
          </a:xfrm>
        </p:spPr>
        <p:txBody>
          <a:bodyPr>
            <a:normAutofit fontScale="77500" lnSpcReduction="20000"/>
          </a:bodyPr>
          <a:lstStyle/>
          <a:p>
            <a:r>
              <a:rPr lang="es-MX" dirty="0" smtClean="0"/>
              <a:t>Un aspecto importante es, </a:t>
            </a:r>
            <a:r>
              <a:rPr lang="es-MX" dirty="0"/>
              <a:t>por ejemplo la racionalización de la estructura de costos, en este rubro la empresa se fija como meta perfeccionar la calidad en el proceso y producto. </a:t>
            </a:r>
            <a:endParaRPr lang="es-MX" dirty="0" smtClean="0"/>
          </a:p>
          <a:p>
            <a:r>
              <a:rPr lang="es-MX" dirty="0" smtClean="0"/>
              <a:t>Un </a:t>
            </a:r>
            <a:r>
              <a:rPr lang="es-MX" dirty="0"/>
              <a:t>renglón en el que pone especial énfasis es en el diseño del producto, elemento determinante para entender los segmentos diferenciados de consumidores.</a:t>
            </a:r>
          </a:p>
          <a:p>
            <a:r>
              <a:rPr lang="es-MX" dirty="0"/>
              <a:t>El nombre genérico con el que se ha denominado al conjunto de cambios promovidos por la empresa para responder a las nuevas condiciones de competitividad es el de mejora continua, que se sustenta en la idea básica de prevenir, en lugar de corregir posibles contratiempos en el proceso de producción.</a:t>
            </a:r>
          </a:p>
          <a:p>
            <a:r>
              <a:rPr lang="es-ES_tradnl" dirty="0"/>
              <a:t>La introducción de los métodos de mejora continua </a:t>
            </a:r>
            <a:r>
              <a:rPr lang="es-ES_tradnl" i="1" dirty="0"/>
              <a:t>(</a:t>
            </a:r>
            <a:r>
              <a:rPr lang="es-ES_tradnl" i="1" dirty="0" err="1"/>
              <a:t>just</a:t>
            </a:r>
            <a:r>
              <a:rPr lang="es-ES_tradnl" i="1" dirty="0"/>
              <a:t> in time)</a:t>
            </a:r>
            <a:r>
              <a:rPr lang="es-ES_tradnl" dirty="0"/>
              <a:t> obliga a reformular el concepto de capacitación y hacer uso del sistema educativo para desarrollar las capacidades de autoaprendizaje que requieren los </a:t>
            </a:r>
            <a:r>
              <a:rPr lang="es-ES_tradnl" dirty="0" smtClean="0"/>
              <a:t>trabajadores.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033473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1268</Words>
  <Application>Microsoft Office PowerPoint</Application>
  <PresentationFormat>Presentación en pantalla (4:3)</PresentationFormat>
  <Paragraphs>74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Presentación de PowerPoint</vt:lpstr>
      <vt:lpstr>Presentación de PowerPoint</vt:lpstr>
      <vt:lpstr>Definición.</vt:lpstr>
      <vt:lpstr>Se generan las siguientes ventajas: </vt:lpstr>
      <vt:lpstr>Algunos beneficios de la Gestión de Recursos Humanos por Competencias incluyen: </vt:lpstr>
      <vt:lpstr>Presentación de PowerPoint</vt:lpstr>
      <vt:lpstr>Presentación de PowerPoint</vt:lpstr>
      <vt:lpstr>Presentación de PowerPoint</vt:lpstr>
      <vt:lpstr>Presentación de PowerPoint</vt:lpstr>
      <vt:lpstr>Registros de calidad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asus</cp:lastModifiedBy>
  <cp:revision>29</cp:revision>
  <dcterms:created xsi:type="dcterms:W3CDTF">2012-03-08T16:03:13Z</dcterms:created>
  <dcterms:modified xsi:type="dcterms:W3CDTF">2013-02-26T20:08:20Z</dcterms:modified>
</cp:coreProperties>
</file>