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3" r:id="rId4"/>
    <p:sldId id="260" r:id="rId5"/>
    <p:sldId id="262" r:id="rId6"/>
    <p:sldId id="257" r:id="rId7"/>
    <p:sldId id="258" r:id="rId8"/>
    <p:sldId id="264" r:id="rId9"/>
    <p:sldId id="265" r:id="rId10"/>
    <p:sldId id="266" r:id="rId11"/>
    <p:sldId id="267" r:id="rId12"/>
    <p:sldId id="271" r:id="rId13"/>
    <p:sldId id="272" r:id="rId14"/>
    <p:sldId id="273" r:id="rId15"/>
    <p:sldId id="269" r:id="rId16"/>
    <p:sldId id="274" r:id="rId17"/>
    <p:sldId id="270" r:id="rId18"/>
    <p:sldId id="275" r:id="rId19"/>
    <p:sldId id="276" r:id="rId20"/>
    <p:sldId id="280" r:id="rId21"/>
    <p:sldId id="277" r:id="rId22"/>
    <p:sldId id="278"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18" autoAdjust="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2613803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42429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259513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269751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321129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35303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674694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111095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306811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235390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F2F577-BCBC-4D04-9C06-238BE209DABC}" type="datetimeFigureOut">
              <a:rPr lang="es-MX" smtClean="0"/>
              <a:pPr/>
              <a:t>26/02/2013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4151EF-D47E-463E-B73A-9A504F1F7976}" type="slidenum">
              <a:rPr lang="es-MX" smtClean="0"/>
              <a:pPr/>
              <a:t>‹Nº›</a:t>
            </a:fld>
            <a:endParaRPr lang="es-MX"/>
          </a:p>
        </p:txBody>
      </p:sp>
    </p:spTree>
    <p:extLst>
      <p:ext uri="{BB962C8B-B14F-4D97-AF65-F5344CB8AC3E}">
        <p14:creationId xmlns:p14="http://schemas.microsoft.com/office/powerpoint/2010/main" val="124727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2F577-BCBC-4D04-9C06-238BE209DABC}" type="datetimeFigureOut">
              <a:rPr lang="es-MX" smtClean="0"/>
              <a:pPr/>
              <a:t>26/02/2013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151EF-D47E-463E-B73A-9A504F1F7976}" type="slidenum">
              <a:rPr lang="es-MX" smtClean="0"/>
              <a:pPr/>
              <a:t>‹Nº›</a:t>
            </a:fld>
            <a:endParaRPr lang="es-MX"/>
          </a:p>
        </p:txBody>
      </p:sp>
    </p:spTree>
    <p:extLst>
      <p:ext uri="{BB962C8B-B14F-4D97-AF65-F5344CB8AC3E}">
        <p14:creationId xmlns:p14="http://schemas.microsoft.com/office/powerpoint/2010/main" val="168783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monografias.com/trabajos10/foda/foda.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sistema de información de recursos humanos</a:t>
            </a:r>
            <a:endParaRPr lang="es-MX" dirty="0"/>
          </a:p>
        </p:txBody>
      </p:sp>
      <p:sp>
        <p:nvSpPr>
          <p:cNvPr id="3" name="2 Marcador de contenido"/>
          <p:cNvSpPr>
            <a:spLocks noGrp="1"/>
          </p:cNvSpPr>
          <p:nvPr>
            <p:ph idx="1"/>
          </p:nvPr>
        </p:nvSpPr>
        <p:spPr/>
        <p:txBody>
          <a:bodyPr/>
          <a:lstStyle/>
          <a:p>
            <a:r>
              <a:rPr lang="es-ES" dirty="0" smtClean="0"/>
              <a:t>Desde </a:t>
            </a:r>
            <a:r>
              <a:rPr lang="es-ES" dirty="0"/>
              <a:t>el punto de vista de negocios, un </a:t>
            </a:r>
            <a:r>
              <a:rPr lang="es-ES" dirty="0" smtClean="0"/>
              <a:t>sistema de información </a:t>
            </a:r>
            <a:r>
              <a:rPr lang="es-ES" dirty="0"/>
              <a:t>es una solución de </a:t>
            </a:r>
            <a:r>
              <a:rPr lang="es-ES" dirty="0" smtClean="0"/>
              <a:t>organización </a:t>
            </a:r>
            <a:r>
              <a:rPr lang="es-ES" dirty="0"/>
              <a:t>y </a:t>
            </a:r>
            <a:r>
              <a:rPr lang="es-ES" dirty="0" smtClean="0"/>
              <a:t>administración </a:t>
            </a:r>
            <a:r>
              <a:rPr lang="es-ES" dirty="0"/>
              <a:t>basada en la </a:t>
            </a:r>
            <a:r>
              <a:rPr lang="es-ES" dirty="0" smtClean="0"/>
              <a:t>tecnología </a:t>
            </a:r>
            <a:r>
              <a:rPr lang="es-ES" dirty="0"/>
              <a:t>de información a un reto que surge del </a:t>
            </a:r>
            <a:r>
              <a:rPr lang="es-ES" dirty="0" smtClean="0"/>
              <a:t>medio ambiente.</a:t>
            </a:r>
            <a:endParaRPr lang="es-MX" dirty="0"/>
          </a:p>
          <a:p>
            <a:endParaRPr lang="es-MX" dirty="0"/>
          </a:p>
        </p:txBody>
      </p:sp>
    </p:spTree>
    <p:extLst>
      <p:ext uri="{BB962C8B-B14F-4D97-AF65-F5344CB8AC3E}">
        <p14:creationId xmlns:p14="http://schemas.microsoft.com/office/powerpoint/2010/main" val="18416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lstStyle/>
          <a:p>
            <a:pPr marL="342900" lvl="1" indent="-342900">
              <a:buFont typeface="Arial" pitchFamily="34" charset="0"/>
              <a:buChar char="•"/>
            </a:pPr>
            <a:r>
              <a:rPr lang="es-ES" dirty="0" smtClean="0"/>
              <a:t>El Análisis </a:t>
            </a:r>
            <a:r>
              <a:rPr lang="es-ES" dirty="0" smtClean="0">
                <a:solidFill>
                  <a:srgbClr val="FF0000"/>
                </a:solidFill>
                <a:hlinkClick r:id="rId2"/>
              </a:rPr>
              <a:t>FODA</a:t>
            </a:r>
            <a:r>
              <a:rPr lang="es-ES" dirty="0" smtClean="0">
                <a:solidFill>
                  <a:srgbClr val="FF0000"/>
                </a:solidFill>
              </a:rPr>
              <a:t>:</a:t>
            </a:r>
            <a:r>
              <a:rPr lang="es-ES" dirty="0" smtClean="0"/>
              <a:t> Este paso es clave en la planificación estratégica porque nos va a permitir conocer cuáles son los principales problemas con los que nos enfrentamos y a partir de los cuales deberemos buscar las soluciones específicas.</a:t>
            </a:r>
          </a:p>
          <a:p>
            <a:pPr marL="342900" lvl="1" indent="-342900">
              <a:buFont typeface="Arial" pitchFamily="34" charset="0"/>
              <a:buChar char="•"/>
            </a:pPr>
            <a:r>
              <a:rPr lang="es-ES" sz="3200" dirty="0" smtClean="0"/>
              <a:t>Formular estrategias.</a:t>
            </a:r>
          </a:p>
          <a:p>
            <a:pPr marL="342900" lvl="1" indent="-342900">
              <a:buFont typeface="Arial" pitchFamily="34" charset="0"/>
              <a:buChar char="•"/>
            </a:pPr>
            <a:r>
              <a:rPr lang="es-ES" sz="3200" dirty="0" smtClean="0"/>
              <a:t>Plantear actividades</a:t>
            </a:r>
          </a:p>
          <a:p>
            <a:pPr marL="342900" lvl="1" indent="-342900">
              <a:buFont typeface="Arial" pitchFamily="34" charset="0"/>
              <a:buChar char="•"/>
            </a:pPr>
            <a:r>
              <a:rPr lang="es-ES" sz="3200" dirty="0" smtClean="0"/>
              <a:t>Definir responsables</a:t>
            </a:r>
          </a:p>
          <a:p>
            <a:pPr marL="342900" lvl="1" indent="-342900">
              <a:buFont typeface="Arial" pitchFamily="34" charset="0"/>
              <a:buChar char="•"/>
            </a:pPr>
            <a:r>
              <a:rPr lang="es-ES" sz="3200" dirty="0" smtClean="0"/>
              <a:t>Lugar tiempo recursos</a:t>
            </a:r>
          </a:p>
          <a:p>
            <a:pPr marL="342900" lvl="1" indent="-342900">
              <a:buFont typeface="Arial" pitchFamily="34" charset="0"/>
              <a:buChar char="•"/>
            </a:pPr>
            <a:r>
              <a:rPr lang="es-ES" sz="3200" dirty="0" smtClean="0"/>
              <a:t>Ejecutar actividades</a:t>
            </a:r>
          </a:p>
          <a:p>
            <a:pPr marL="342900" lvl="1" indent="-342900">
              <a:buFont typeface="Arial" pitchFamily="34" charset="0"/>
              <a:buChar char="•"/>
            </a:pPr>
            <a:r>
              <a:rPr lang="es-ES" sz="3200" dirty="0" smtClean="0"/>
              <a:t>Evaluar </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LA ENTREVISTA EFICAZ DEBE TENER LOS SIGUIENTES PASOS</a:t>
            </a:r>
            <a:br>
              <a:rPr lang="es-ES" dirty="0" smtClean="0"/>
            </a:br>
            <a:endParaRPr lang="es-ES" dirty="0"/>
          </a:p>
        </p:txBody>
      </p:sp>
      <p:sp>
        <p:nvSpPr>
          <p:cNvPr id="3" name="2 Marcador de contenido"/>
          <p:cNvSpPr>
            <a:spLocks noGrp="1"/>
          </p:cNvSpPr>
          <p:nvPr>
            <p:ph idx="1"/>
          </p:nvPr>
        </p:nvSpPr>
        <p:spPr/>
        <p:txBody>
          <a:bodyPr>
            <a:normAutofit fontScale="55000" lnSpcReduction="20000"/>
          </a:bodyPr>
          <a:lstStyle/>
          <a:p>
            <a:r>
              <a:rPr lang="es-ES" sz="4400" b="1" dirty="0" smtClean="0"/>
              <a:t>PLANIFICAR.</a:t>
            </a:r>
            <a:r>
              <a:rPr lang="es-ES" sz="4400" dirty="0" smtClean="0"/>
              <a:t> El entrevistador debe revisar la solicitud y el currículo vitae del aspirante. Debe volver a interiorizarse con las especificaciones del puesto, sus características y requisitos. Establecer un lugar físico apto para desarrollar la entrevista y fijar un horario tanto de inicio como de finalización.</a:t>
            </a:r>
          </a:p>
          <a:p>
            <a:endParaRPr lang="es-ES" sz="4400" dirty="0" smtClean="0"/>
          </a:p>
          <a:p>
            <a:r>
              <a:rPr lang="es-ES" sz="4400" b="1" dirty="0" smtClean="0"/>
              <a:t>ESTABLECER FAMILIARIDAD. </a:t>
            </a:r>
            <a:r>
              <a:rPr lang="es-ES" sz="4400" dirty="0" smtClean="0"/>
              <a:t>Se debe tratar de reducir las tensiones en el aspirante. Para ello el entrevistador debe recibir y saludar formalmente al candidato. No se debe iniciar enseguida con las pregunta de las entrevistas, sino que se harán con situaciones triviales (tiempo, deportes, etc.) En todo momento el trato debe ser cortés y amigable.</a:t>
            </a:r>
            <a:br>
              <a:rPr lang="es-ES" sz="4400" dirty="0" smtClean="0"/>
            </a:br>
            <a:r>
              <a:rPr lang="es-ES" dirty="0" smtClean="0"/>
              <a:t/>
            </a:r>
            <a:br>
              <a:rPr lang="es-ES" dirty="0" smtClean="0"/>
            </a:b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FORMULACIÓN DE PREGUNTAS.</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	1. Evitar preguntas cuyas contestación sea un SI o un NO.</a:t>
            </a:r>
            <a:br>
              <a:rPr lang="es-ES" dirty="0" smtClean="0"/>
            </a:br>
            <a:r>
              <a:rPr lang="es-ES" dirty="0" smtClean="0"/>
              <a:t>2. No poner palabras o conceptos como si hubieran sido pronunciados por éste.</a:t>
            </a:r>
            <a:br>
              <a:rPr lang="es-ES" dirty="0" smtClean="0"/>
            </a:br>
            <a:r>
              <a:rPr lang="es-ES" dirty="0" smtClean="0"/>
              <a:t>3. No telegrafíe la respuesta deseada.</a:t>
            </a:r>
            <a:br>
              <a:rPr lang="es-ES" dirty="0" smtClean="0"/>
            </a:br>
            <a:r>
              <a:rPr lang="es-ES" dirty="0" smtClean="0"/>
              <a:t>4. No sea sarcástico.</a:t>
            </a:r>
            <a:br>
              <a:rPr lang="es-ES" dirty="0" smtClean="0"/>
            </a:br>
            <a:r>
              <a:rPr lang="es-ES" dirty="0" smtClean="0"/>
              <a:t>5. No hable Ud. solo</a:t>
            </a:r>
            <a:br>
              <a:rPr lang="es-ES" dirty="0" smtClean="0"/>
            </a:br>
            <a:r>
              <a:rPr lang="es-ES" dirty="0" smtClean="0"/>
              <a:t>6. No permita que el aspirante domine la entrevista.</a:t>
            </a:r>
            <a:br>
              <a:rPr lang="es-ES" dirty="0" smtClean="0"/>
            </a:br>
            <a:r>
              <a:rPr lang="es-ES" dirty="0" smtClean="0"/>
              <a:t>7. Haga preguntas y escuche.</a:t>
            </a:r>
            <a:br>
              <a:rPr lang="es-ES" dirty="0" smtClean="0"/>
            </a:br>
            <a:r>
              <a:rPr lang="es-ES" dirty="0" smtClean="0"/>
              <a:t>8. Tome notas solamente de lo necesario y objetivo.</a:t>
            </a:r>
            <a:br>
              <a:rPr lang="es-ES" dirty="0" smtClean="0"/>
            </a:br>
            <a:r>
              <a:rPr lang="es-ES" dirty="0" smtClean="0"/>
              <a:t/>
            </a:r>
            <a:br>
              <a:rPr lang="es-ES" dirty="0" smtClean="0"/>
            </a:b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ES" b="1" dirty="0" smtClean="0"/>
              <a:t>Tipos de entrevistas</a:t>
            </a:r>
            <a:br>
              <a:rPr lang="es-ES" b="1" dirty="0" smtClean="0"/>
            </a:br>
            <a:endParaRPr lang="es-ES" dirty="0"/>
          </a:p>
        </p:txBody>
      </p:sp>
      <p:sp>
        <p:nvSpPr>
          <p:cNvPr id="3" name="2 Marcador de contenido"/>
          <p:cNvSpPr>
            <a:spLocks noGrp="1"/>
          </p:cNvSpPr>
          <p:nvPr>
            <p:ph idx="1"/>
          </p:nvPr>
        </p:nvSpPr>
        <p:spPr>
          <a:xfrm>
            <a:off x="457200" y="785794"/>
            <a:ext cx="8229600" cy="5340369"/>
          </a:xfrm>
        </p:spPr>
        <p:txBody>
          <a:bodyPr>
            <a:normAutofit fontScale="55000" lnSpcReduction="20000"/>
          </a:bodyPr>
          <a:lstStyle/>
          <a:p>
            <a:r>
              <a:rPr lang="es-ES" dirty="0" smtClean="0"/>
              <a:t>El modelo de entrevista más oportuno dependerá del puesto a cubrir. Pero la elección también está sujeta a la disponibilidad de recursos, tiempo y personal.</a:t>
            </a:r>
          </a:p>
          <a:p>
            <a:endParaRPr lang="es-ES" dirty="0" smtClean="0"/>
          </a:p>
          <a:p>
            <a:r>
              <a:rPr lang="es-ES" b="1" dirty="0" smtClean="0"/>
              <a:t>Individual</a:t>
            </a:r>
            <a:r>
              <a:rPr lang="es-ES" dirty="0" smtClean="0"/>
              <a:t/>
            </a:r>
            <a:br>
              <a:rPr lang="es-ES" dirty="0" smtClean="0"/>
            </a:br>
            <a:r>
              <a:rPr lang="es-ES" dirty="0" smtClean="0"/>
              <a:t>Un seleccionador, un entrevistado. Es el modelo más frecuente.</a:t>
            </a:r>
            <a:br>
              <a:rPr lang="es-ES" dirty="0" smtClean="0"/>
            </a:br>
            <a:endParaRPr lang="es-ES" dirty="0" smtClean="0"/>
          </a:p>
          <a:p>
            <a:r>
              <a:rPr lang="es-ES" b="1" dirty="0" smtClean="0"/>
              <a:t>Múltiple</a:t>
            </a:r>
            <a:r>
              <a:rPr lang="es-ES" dirty="0" smtClean="0"/>
              <a:t/>
            </a:r>
            <a:br>
              <a:rPr lang="es-ES" dirty="0" smtClean="0"/>
            </a:br>
            <a:r>
              <a:rPr lang="es-ES" dirty="0" smtClean="0"/>
              <a:t>Un seleccionador plantea a varios candidatos un tema genérico de debate. Sin intervenir en él, tomará nota de las habilidades comunicativas de los participantes: agresividad, liderazgo, tolerancia, iniciativa, autoridad, capacidad de organización y síntesis, seguridad, orientación del diálogo... Es una prueba recomendable para puestos muy concretos donde priman las habilidades sociales.</a:t>
            </a:r>
          </a:p>
          <a:p>
            <a:pPr>
              <a:buNone/>
            </a:pPr>
            <a:endParaRPr lang="es-ES" dirty="0" smtClean="0"/>
          </a:p>
          <a:p>
            <a:r>
              <a:rPr lang="es-ES" b="1" dirty="0" smtClean="0"/>
              <a:t>Panel</a:t>
            </a:r>
            <a:r>
              <a:rPr lang="es-ES" dirty="0" smtClean="0"/>
              <a:t/>
            </a:r>
            <a:br>
              <a:rPr lang="es-ES" dirty="0" smtClean="0"/>
            </a:br>
            <a:r>
              <a:rPr lang="es-ES" dirty="0" smtClean="0"/>
              <a:t>Un aspirante se enfrenta a varios seleccionadores. Por lo general, se trata de una sucesión de entrevistas personales. Para agilizar el proceso, deberán intervenir sólo las personas imprescindibles. Normalmente: el jefe de personal, un psicólogo y el responsable del departamento en cuestión. Se utiliza para cubrir cargos directivos e intermedios.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fontScale="70000" lnSpcReduction="20000"/>
          </a:bodyPr>
          <a:lstStyle/>
          <a:p>
            <a:r>
              <a:rPr lang="es-ES" dirty="0" smtClean="0"/>
              <a:t>Dependiendo de la </a:t>
            </a:r>
            <a:r>
              <a:rPr lang="es-ES" b="1" dirty="0" smtClean="0"/>
              <a:t>estructura</a:t>
            </a:r>
            <a:r>
              <a:rPr lang="es-ES" dirty="0" smtClean="0"/>
              <a:t>:</a:t>
            </a:r>
          </a:p>
          <a:p>
            <a:r>
              <a:rPr lang="es-ES" b="1" dirty="0" smtClean="0"/>
              <a:t>Dirigida</a:t>
            </a:r>
            <a:r>
              <a:rPr lang="es-ES" dirty="0" smtClean="0"/>
              <a:t/>
            </a:r>
            <a:br>
              <a:rPr lang="es-ES" dirty="0" smtClean="0"/>
            </a:br>
            <a:r>
              <a:rPr lang="es-ES" dirty="0" smtClean="0"/>
              <a:t>Ceñida a un cuestionario cerrado de preguntas directas, como una encuesta. No permite profundizar. </a:t>
            </a:r>
            <a:br>
              <a:rPr lang="es-ES" dirty="0" smtClean="0"/>
            </a:br>
            <a:r>
              <a:rPr lang="es-ES" dirty="0" smtClean="0"/>
              <a:t/>
            </a:r>
            <a:br>
              <a:rPr lang="es-ES" dirty="0" smtClean="0"/>
            </a:br>
            <a:endParaRPr lang="es-ES" dirty="0" smtClean="0"/>
          </a:p>
          <a:p>
            <a:r>
              <a:rPr lang="es-ES" b="1" dirty="0" smtClean="0"/>
              <a:t>No dirigida</a:t>
            </a:r>
            <a:r>
              <a:rPr lang="es-ES" dirty="0" smtClean="0"/>
              <a:t/>
            </a:r>
            <a:br>
              <a:rPr lang="es-ES" dirty="0" smtClean="0"/>
            </a:br>
            <a:r>
              <a:rPr lang="es-ES" dirty="0" smtClean="0"/>
              <a:t>Abierta a la improvisación. Incluye más cuestiones personales y permite evaluar la sinceridad del candidato. Se le ofrece la posibilidad de exponer con detalle sus logros y cualidades. </a:t>
            </a:r>
            <a:br>
              <a:rPr lang="es-ES" dirty="0" smtClean="0"/>
            </a:br>
            <a:r>
              <a:rPr lang="es-ES" dirty="0" smtClean="0"/>
              <a:t/>
            </a:r>
            <a:br>
              <a:rPr lang="es-ES" dirty="0" smtClean="0"/>
            </a:br>
            <a:endParaRPr lang="es-ES" dirty="0" smtClean="0"/>
          </a:p>
          <a:p>
            <a:r>
              <a:rPr lang="es-ES" b="1" dirty="0" err="1" smtClean="0"/>
              <a:t>Semidirigida</a:t>
            </a:r>
            <a:r>
              <a:rPr lang="es-ES" dirty="0" smtClean="0"/>
              <a:t/>
            </a:r>
            <a:br>
              <a:rPr lang="es-ES" dirty="0" smtClean="0"/>
            </a:br>
            <a:r>
              <a:rPr lang="es-ES" dirty="0" smtClean="0"/>
              <a:t>Un término intermedio y el caso más frecuente. El entrevistador parte de un esquema, pero lo modifica a partir de las respuestas y reacciones del aspirante. Combina preguntas concretas con otras de respuesta amplia. </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32500" lnSpcReduction="20000"/>
          </a:bodyPr>
          <a:lstStyle/>
          <a:p>
            <a:pPr>
              <a:buNone/>
            </a:pPr>
            <a:r>
              <a:rPr lang="es-ES" sz="5500" dirty="0" smtClean="0"/>
              <a:t>¿CÓMO INICIAR LA ENTREVISTA?</a:t>
            </a:r>
          </a:p>
          <a:p>
            <a:pPr>
              <a:buNone/>
            </a:pPr>
            <a:r>
              <a:rPr lang="es-ES" sz="5500" dirty="0" smtClean="0"/>
              <a:t>¿COMO PONER LIMITES?</a:t>
            </a:r>
          </a:p>
          <a:p>
            <a:pPr>
              <a:buNone/>
            </a:pPr>
            <a:r>
              <a:rPr lang="es-ES" sz="5500" dirty="0" smtClean="0"/>
              <a:t>¿CÓMO MANEJARSE CON PERSONAS DE DISTINTOS NIVELES?</a:t>
            </a:r>
          </a:p>
          <a:p>
            <a:pPr>
              <a:buNone/>
            </a:pPr>
            <a:r>
              <a:rPr lang="es-ES" sz="5500" dirty="0" smtClean="0"/>
              <a:t>¿COMO EVALUAR POTENCIAL EN 30 MINUTOS?</a:t>
            </a:r>
          </a:p>
          <a:p>
            <a:pPr>
              <a:buNone/>
            </a:pPr>
            <a:r>
              <a:rPr lang="es-ES" sz="5500" dirty="0" smtClean="0"/>
              <a:t>¿COMO CONCLUIR, EL CIERRE?</a:t>
            </a:r>
          </a:p>
          <a:p>
            <a:pPr>
              <a:buNone/>
            </a:pPr>
            <a:r>
              <a:rPr lang="es-ES" sz="5500" dirty="0" smtClean="0"/>
              <a:t>CUESTA ELABORAR LA SÍNTESIS</a:t>
            </a:r>
          </a:p>
          <a:p>
            <a:pPr>
              <a:buNone/>
            </a:pPr>
            <a:r>
              <a:rPr lang="es-ES" sz="5500" dirty="0" smtClean="0"/>
              <a:t>CUSTA DONDE PREGUNTAR (MANEJO DE LA PRIVACIDAD, LIMITES ENTRE LO PUBLICO Y LO INTIMO).</a:t>
            </a:r>
          </a:p>
          <a:p>
            <a:r>
              <a:rPr lang="es-ES" sz="5500" dirty="0" smtClean="0"/>
              <a:t>CUESTA MANTENER EL SILENCIO (MANEJO DE LA PROPIA ANSIEDAD)</a:t>
            </a:r>
            <a:br>
              <a:rPr lang="es-ES" sz="5500" dirty="0" smtClean="0"/>
            </a:br>
            <a:r>
              <a:rPr lang="es-ES" sz="5500" dirty="0" smtClean="0"/>
              <a:t>NO CAER EN LA TRAMPA DEL CURRÍCULO (SUMERGIRSE EN LAS HOJAS Y EVADIR EL ROL DE ENTREVISTADOR).</a:t>
            </a:r>
            <a:br>
              <a:rPr lang="es-ES" sz="5500" dirty="0" smtClean="0"/>
            </a:br>
            <a:r>
              <a:rPr lang="es-ES" sz="5500" dirty="0" smtClean="0"/>
              <a:t>TEMOR A INVERTIR LA SITUACIÓN (SER CONDUCIDO POR EL ENTREVISTADO Y RESULTAR ENTREVISTADO POR EL)</a:t>
            </a:r>
            <a:br>
              <a:rPr lang="es-ES" sz="5500" dirty="0" smtClean="0"/>
            </a:br>
            <a:r>
              <a:rPr lang="es-ES" sz="5500" dirty="0" smtClean="0"/>
              <a:t>FORMULAR PREGUNTAS JUSTAS Y ADECUADAS (COMO OBTENER INFORMACIÓN SIN CONDICIONAR LAS RESPUESTAS).</a:t>
            </a:r>
            <a:br>
              <a:rPr lang="es-ES" sz="5500" dirty="0" smtClean="0"/>
            </a:br>
            <a:r>
              <a:rPr lang="es-ES" sz="5500" dirty="0" smtClean="0"/>
              <a:t>FORMULAR PREGUNTAS JUSTAS Y ADECUADAS (COMO OBTENER INFORMACIÓN SIN CONDICIONAR LAS RESPUESTAS)</a:t>
            </a:r>
            <a:br>
              <a:rPr lang="es-ES" sz="5500" dirty="0" smtClean="0"/>
            </a:br>
            <a:r>
              <a:rPr lang="es-ES" sz="5500" dirty="0" smtClean="0"/>
              <a:t>TIPO DE PREGUNTAS QUE PUEDEN UTILIZARSE PARA SONDEAR ÁREAS (REPERTORIOS DE RECURSOS PRÁCTICOS)</a:t>
            </a:r>
            <a:br>
              <a:rPr lang="es-ES" sz="5500" dirty="0" smtClean="0"/>
            </a:br>
            <a:r>
              <a:rPr lang="es-ES" sz="5500" dirty="0" smtClean="0"/>
              <a:t>USO DE PREGUNTAS CLAVES, DISPARADORAS (CONTAR CON NIVELES DE ESTRUCTURACIÓN)</a:t>
            </a:r>
            <a:br>
              <a:rPr lang="es-ES" sz="5500" dirty="0" smtClean="0"/>
            </a:br>
            <a:r>
              <a:rPr lang="es-ES" sz="5500" dirty="0" smtClean="0"/>
              <a:t>EL VICIO DEL TIEMPO PROLONGADO (LIMITES CLAROS, MANEJO DEL TIEMPO)</a:t>
            </a:r>
            <a:br>
              <a:rPr lang="es-ES" sz="5500" dirty="0" smtClean="0"/>
            </a:br>
            <a:r>
              <a:rPr lang="es-ES" dirty="0" smtClean="0"/>
              <a:t/>
            </a:r>
            <a:br>
              <a:rPr lang="es-ES" dirty="0" smtClean="0"/>
            </a:b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ES" b="1" dirty="0" smtClean="0"/>
              <a:t/>
            </a:r>
            <a:br>
              <a:rPr lang="es-ES" b="1" dirty="0" smtClean="0"/>
            </a:br>
            <a:r>
              <a:rPr lang="es-ES" b="1" dirty="0" smtClean="0"/>
              <a:t>Reclutamiento Interno</a:t>
            </a:r>
            <a:br>
              <a:rPr lang="es-ES" b="1" dirty="0" smtClean="0"/>
            </a:br>
            <a:endParaRPr lang="es-ES" dirty="0"/>
          </a:p>
        </p:txBody>
      </p:sp>
      <p:sp>
        <p:nvSpPr>
          <p:cNvPr id="3" name="2 Marcador de contenido"/>
          <p:cNvSpPr>
            <a:spLocks noGrp="1"/>
          </p:cNvSpPr>
          <p:nvPr>
            <p:ph idx="1"/>
          </p:nvPr>
        </p:nvSpPr>
        <p:spPr>
          <a:xfrm>
            <a:off x="457200" y="1071546"/>
            <a:ext cx="8229600" cy="5054617"/>
          </a:xfrm>
        </p:spPr>
        <p:txBody>
          <a:bodyPr>
            <a:normAutofit fontScale="92500" lnSpcReduction="20000"/>
          </a:bodyPr>
          <a:lstStyle/>
          <a:p>
            <a:r>
              <a:rPr lang="es-ES" dirty="0" smtClean="0"/>
              <a:t>Se da al presentarse determinada vacante, la empresa intenta llenarla mediante la reubicación de sus empleados, los cuales pueden ser ascendidos (movimiento vertical, transferidos (movimiento horizontal) o transferidos con promoción (movimiento diagonal). </a:t>
            </a:r>
          </a:p>
          <a:p>
            <a:r>
              <a:rPr lang="es-ES" dirty="0" smtClean="0"/>
              <a:t>El reclutamiento interno implica:</a:t>
            </a:r>
          </a:p>
          <a:p>
            <a:r>
              <a:rPr lang="es-ES" dirty="0" smtClean="0"/>
              <a:t>Transferencia de personal</a:t>
            </a:r>
          </a:p>
          <a:p>
            <a:r>
              <a:rPr lang="es-ES" dirty="0" smtClean="0"/>
              <a:t>Ascensos de personal</a:t>
            </a:r>
          </a:p>
          <a:p>
            <a:r>
              <a:rPr lang="es-ES" dirty="0" smtClean="0"/>
              <a:t>Transferencias con ascensos de personal</a:t>
            </a:r>
          </a:p>
          <a:p>
            <a:r>
              <a:rPr lang="es-ES" dirty="0" smtClean="0"/>
              <a:t>Programas de desarrollo de personal</a:t>
            </a:r>
          </a:p>
          <a:p>
            <a:r>
              <a:rPr lang="es-ES" dirty="0" smtClean="0"/>
              <a:t>Planes de profesionalización de personal</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Las ventajas del reclutamiento interno son:</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Es más económico</a:t>
            </a:r>
          </a:p>
          <a:p>
            <a:r>
              <a:rPr lang="es-ES" dirty="0" smtClean="0"/>
              <a:t>Es más rápido</a:t>
            </a:r>
          </a:p>
          <a:p>
            <a:r>
              <a:rPr lang="es-ES" dirty="0" smtClean="0"/>
              <a:t>Presenta mayor índice de validez y seguridad</a:t>
            </a:r>
          </a:p>
          <a:p>
            <a:r>
              <a:rPr lang="es-ES" dirty="0" smtClean="0"/>
              <a:t>Es una poderosa fuente de motivación para los empleados</a:t>
            </a:r>
          </a:p>
          <a:p>
            <a:r>
              <a:rPr lang="es-ES" dirty="0" smtClean="0"/>
              <a:t>Aprovecha las inversiones de la empresa en entrenamiento de personal</a:t>
            </a:r>
          </a:p>
          <a:p>
            <a:r>
              <a:rPr lang="es-ES" dirty="0" smtClean="0"/>
              <a:t>Desarrolla un sano espíritu de competencia entre el personal</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fontScale="90000"/>
          </a:bodyPr>
          <a:lstStyle/>
          <a:p>
            <a:r>
              <a:rPr lang="es-ES" dirty="0" smtClean="0"/>
              <a:t>presenta las desventajas siguientes:</a:t>
            </a:r>
            <a:endParaRPr lang="es-ES" dirty="0"/>
          </a:p>
        </p:txBody>
      </p:sp>
      <p:sp>
        <p:nvSpPr>
          <p:cNvPr id="3" name="2 Marcador de contenido"/>
          <p:cNvSpPr>
            <a:spLocks noGrp="1"/>
          </p:cNvSpPr>
          <p:nvPr>
            <p:ph idx="1"/>
          </p:nvPr>
        </p:nvSpPr>
        <p:spPr>
          <a:xfrm>
            <a:off x="457200" y="1000108"/>
            <a:ext cx="8229600" cy="5126055"/>
          </a:xfrm>
        </p:spPr>
        <p:txBody>
          <a:bodyPr>
            <a:normAutofit fontScale="25000" lnSpcReduction="20000"/>
          </a:bodyPr>
          <a:lstStyle/>
          <a:p>
            <a:r>
              <a:rPr lang="es-ES" sz="8000" dirty="0" smtClean="0"/>
              <a:t>Si realmente no se ofrecen las oportunidades de progreso en el momento adecuado, se corre el riesgo de frustrar a los empleados en su potencial y en sus ambiciones; causando, apatía, desinterés, o el retiro.</a:t>
            </a:r>
          </a:p>
          <a:p>
            <a:r>
              <a:rPr lang="es-ES" sz="8000" dirty="0" smtClean="0"/>
              <a:t>Puede generar conflicto de interés. Las jefaturas que por largo tiempo no han sido promovidos o no tienen potencial de desarrollo, podrían subestimar el desempeño de subordinados, con la finalidad que estos no los sobrepasen.</a:t>
            </a:r>
          </a:p>
          <a:p>
            <a:r>
              <a:rPr lang="es-ES" sz="8000" dirty="0" smtClean="0"/>
              <a:t>Cuando se administra de manera incorrecta, puede conducir a la situación denominada "principio de Peter", (afirma que las personas que realizan bien su trabajo son promocionadas a puestos de mayor responsabilidad, hasta que alcanzan su nivel de incompetencia). al elevar al personal a una posición donde no pueda demostrar competencia, sino más bien se provoque el demostrar el máximo de su incompetencia.</a:t>
            </a:r>
          </a:p>
          <a:p>
            <a:r>
              <a:rPr lang="es-ES" sz="8000" dirty="0" smtClean="0"/>
              <a:t>Se induce a las personas a razonar casi exclusivamente dentro de los patrones de la cultura organizacional, perdiendo la creatividad y la actitud de innovación.</a:t>
            </a:r>
          </a:p>
          <a:p>
            <a:r>
              <a:rPr lang="es-ES" sz="8000" dirty="0" smtClean="0"/>
              <a:t>Descapitalización del patrimonio humano de la organización, por lo tanto el reclutamiento interno sólo puede efectuarse a medida que el candidato interno a una sustitución tenga efectivamente condiciones de (al menos) igualar a corto plazo al antiguo ocupante del cargo.</a:t>
            </a:r>
          </a:p>
          <a:p>
            <a:endParaRPr lang="es-ES" dirty="0" smtClean="0"/>
          </a:p>
          <a:p>
            <a:endParaRPr lang="es-ES" dirty="0" smtClean="0"/>
          </a:p>
          <a:p>
            <a:endParaRPr lang="es-ES" dirty="0" smtClean="0"/>
          </a:p>
          <a:p>
            <a:pPr>
              <a:buNone/>
            </a:pPr>
            <a:endParaRPr lang="es-ES"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INDICADORES DE DESEMPEÑO</a:t>
            </a:r>
            <a:endParaRPr lang="es-ES" dirty="0"/>
          </a:p>
        </p:txBody>
      </p:sp>
      <p:sp>
        <p:nvSpPr>
          <p:cNvPr id="3" name="2 Marcador de contenido"/>
          <p:cNvSpPr>
            <a:spLocks noGrp="1"/>
          </p:cNvSpPr>
          <p:nvPr>
            <p:ph idx="1"/>
          </p:nvPr>
        </p:nvSpPr>
        <p:spPr/>
        <p:txBody>
          <a:bodyPr>
            <a:normAutofit fontScale="92500" lnSpcReduction="20000"/>
          </a:bodyPr>
          <a:lstStyle/>
          <a:p>
            <a:r>
              <a:rPr lang="es-ES" b="1" dirty="0" smtClean="0"/>
              <a:t>1. ¿Qué son los indicadores de</a:t>
            </a:r>
          </a:p>
          <a:p>
            <a:r>
              <a:rPr lang="es-ES" b="1" dirty="0" smtClean="0"/>
              <a:t>desempeño?</a:t>
            </a:r>
          </a:p>
          <a:p>
            <a:r>
              <a:rPr lang="es-ES" dirty="0" smtClean="0"/>
              <a:t>2. ¿Por qué necesitamos indicadores de</a:t>
            </a:r>
          </a:p>
          <a:p>
            <a:r>
              <a:rPr lang="es-ES" dirty="0" smtClean="0"/>
              <a:t>desempeño?</a:t>
            </a:r>
          </a:p>
          <a:p>
            <a:r>
              <a:rPr lang="es-ES" dirty="0" smtClean="0"/>
              <a:t>3. Dimensiones de los indicadores de</a:t>
            </a:r>
          </a:p>
          <a:p>
            <a:r>
              <a:rPr lang="es-ES" dirty="0" smtClean="0"/>
              <a:t>desempeño</a:t>
            </a:r>
          </a:p>
          <a:p>
            <a:r>
              <a:rPr lang="es-ES" dirty="0" smtClean="0"/>
              <a:t>4. Ciclo básico para construir los indicadores de</a:t>
            </a:r>
          </a:p>
          <a:p>
            <a:r>
              <a:rPr lang="es-ES" dirty="0" smtClean="0"/>
              <a:t>desempeño</a:t>
            </a:r>
          </a:p>
          <a:p>
            <a:r>
              <a:rPr lang="es-ES" dirty="0" smtClean="0"/>
              <a:t>5. Validación de los indicadores de desempeño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576064"/>
          </a:xfrm>
        </p:spPr>
        <p:txBody>
          <a:bodyPr>
            <a:normAutofit fontScale="90000"/>
          </a:bodyPr>
          <a:lstStyle/>
          <a:p>
            <a:pPr lvl="0"/>
            <a:r>
              <a:rPr lang="es-ES" b="1" dirty="0" smtClean="0"/>
              <a:t>PLANEACIÓN</a:t>
            </a:r>
            <a:r>
              <a:rPr lang="es-MX" dirty="0" smtClean="0"/>
              <a:t/>
            </a:r>
            <a:br>
              <a:rPr lang="es-MX" dirty="0" smtClean="0"/>
            </a:br>
            <a:endParaRPr lang="es-MX" dirty="0"/>
          </a:p>
        </p:txBody>
      </p:sp>
      <p:sp>
        <p:nvSpPr>
          <p:cNvPr id="3" name="2 Marcador de contenido"/>
          <p:cNvSpPr>
            <a:spLocks noGrp="1"/>
          </p:cNvSpPr>
          <p:nvPr>
            <p:ph idx="1"/>
          </p:nvPr>
        </p:nvSpPr>
        <p:spPr>
          <a:xfrm>
            <a:off x="457200" y="908720"/>
            <a:ext cx="8229600" cy="5217443"/>
          </a:xfrm>
        </p:spPr>
        <p:txBody>
          <a:bodyPr>
            <a:normAutofit/>
          </a:bodyPr>
          <a:lstStyle/>
          <a:p>
            <a:r>
              <a:rPr lang="es-ES" dirty="0" smtClean="0"/>
              <a:t>En </a:t>
            </a:r>
            <a:r>
              <a:rPr lang="es-ES" dirty="0"/>
              <a:t>el sentido más universal implica tener uno o varios </a:t>
            </a:r>
            <a:r>
              <a:rPr lang="es-ES" dirty="0" smtClean="0"/>
              <a:t>objetivos </a:t>
            </a:r>
            <a:r>
              <a:rPr lang="es-ES" dirty="0"/>
              <a:t>a realizar junto con las </a:t>
            </a:r>
            <a:r>
              <a:rPr lang="es-ES" dirty="0" smtClean="0"/>
              <a:t>acciones </a:t>
            </a:r>
            <a:r>
              <a:rPr lang="es-ES" dirty="0"/>
              <a:t>requeridas para concluirse exitosamente. </a:t>
            </a:r>
            <a:endParaRPr lang="es-ES" dirty="0" smtClean="0"/>
          </a:p>
          <a:p>
            <a:r>
              <a:rPr lang="es-ES" dirty="0" smtClean="0"/>
              <a:t>La planeación va </a:t>
            </a:r>
            <a:r>
              <a:rPr lang="es-ES" dirty="0"/>
              <a:t>de lo más simple a lo complejo, dependiendo el medio a aplicarse. </a:t>
            </a:r>
            <a:endParaRPr lang="es-ES" dirty="0" smtClean="0"/>
          </a:p>
          <a:p>
            <a:r>
              <a:rPr lang="es-ES" dirty="0" smtClean="0"/>
              <a:t>La acción </a:t>
            </a:r>
            <a:r>
              <a:rPr lang="es-ES" dirty="0"/>
              <a:t>de planear en la </a:t>
            </a:r>
            <a:r>
              <a:rPr lang="es-ES" dirty="0" smtClean="0"/>
              <a:t>gestión </a:t>
            </a:r>
            <a:r>
              <a:rPr lang="es-ES" dirty="0"/>
              <a:t>se refiere a planes y </a:t>
            </a:r>
            <a:r>
              <a:rPr lang="es-ES" dirty="0" smtClean="0"/>
              <a:t>proyectos </a:t>
            </a:r>
            <a:r>
              <a:rPr lang="es-ES" dirty="0"/>
              <a:t>en sus diferentes, </a:t>
            </a:r>
            <a:r>
              <a:rPr lang="es-ES" dirty="0" smtClean="0"/>
              <a:t>ámbitos, </a:t>
            </a:r>
            <a:r>
              <a:rPr lang="es-ES" dirty="0"/>
              <a:t>niveles y </a:t>
            </a:r>
            <a:r>
              <a:rPr lang="es-ES" dirty="0" smtClean="0"/>
              <a:t>actitudes.</a:t>
            </a:r>
            <a:endParaRPr lang="es-MX" dirty="0"/>
          </a:p>
          <a:p>
            <a:endParaRPr lang="es-MX" dirty="0"/>
          </a:p>
        </p:txBody>
      </p:sp>
    </p:spTree>
    <p:extLst>
      <p:ext uri="{BB962C8B-B14F-4D97-AF65-F5344CB8AC3E}">
        <p14:creationId xmlns:p14="http://schemas.microsoft.com/office/powerpoint/2010/main" val="149849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lnSpcReduction="10000"/>
          </a:bodyPr>
          <a:lstStyle/>
          <a:p>
            <a:r>
              <a:rPr lang="es-ES" b="1" dirty="0" smtClean="0"/>
              <a:t>Desempeño: </a:t>
            </a:r>
            <a:r>
              <a:rPr lang="es-ES" dirty="0" smtClean="0"/>
              <a:t>El grado al cual una</a:t>
            </a:r>
          </a:p>
          <a:p>
            <a:pPr>
              <a:buNone/>
            </a:pPr>
            <a:r>
              <a:rPr lang="es-ES" dirty="0" smtClean="0"/>
              <a:t>intervención pública o un actor del desarrollo</a:t>
            </a:r>
          </a:p>
          <a:p>
            <a:pPr>
              <a:buNone/>
            </a:pPr>
            <a:r>
              <a:rPr lang="es-ES" dirty="0" smtClean="0"/>
              <a:t>opera de acuerdo a ciertos criterios/estándares/</a:t>
            </a:r>
          </a:p>
          <a:p>
            <a:pPr>
              <a:buNone/>
            </a:pPr>
            <a:r>
              <a:rPr lang="es-ES" dirty="0" smtClean="0"/>
              <a:t>pautas de acción o logra resultados de acuerdo</a:t>
            </a:r>
          </a:p>
          <a:p>
            <a:pPr>
              <a:buNone/>
            </a:pPr>
            <a:r>
              <a:rPr lang="es-ES" dirty="0" smtClean="0"/>
              <a:t>a los planes establecidos.</a:t>
            </a:r>
          </a:p>
          <a:p>
            <a:r>
              <a:rPr lang="es-ES" b="1" dirty="0" smtClean="0"/>
              <a:t>Indicadores de Desempeño: </a:t>
            </a:r>
            <a:r>
              <a:rPr lang="es-ES" dirty="0" smtClean="0"/>
              <a:t>Una variable</a:t>
            </a:r>
          </a:p>
          <a:p>
            <a:pPr>
              <a:buNone/>
            </a:pPr>
            <a:r>
              <a:rPr lang="es-ES" dirty="0" smtClean="0"/>
              <a:t>cuantitativa o cualitativa que permite verificar</a:t>
            </a:r>
          </a:p>
          <a:p>
            <a:pPr>
              <a:buNone/>
            </a:pPr>
            <a:r>
              <a:rPr lang="es-ES" dirty="0" smtClean="0"/>
              <a:t>los cambios generados por una intervención</a:t>
            </a:r>
          </a:p>
          <a:p>
            <a:pPr>
              <a:buNone/>
            </a:pPr>
            <a:r>
              <a:rPr lang="es-ES" dirty="0" smtClean="0"/>
              <a:t>pública, relativo a lo que estaba planeado</a:t>
            </a:r>
          </a:p>
          <a:p>
            <a:pPr>
              <a:buNone/>
            </a:pPr>
            <a:r>
              <a:rPr lang="es-ES" dirty="0" smtClean="0"/>
              <a:t>Inicialmente.</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fontScale="85000" lnSpcReduction="20000"/>
          </a:bodyPr>
          <a:lstStyle/>
          <a:p>
            <a:r>
              <a:rPr lang="es-ES" b="1" dirty="0" smtClean="0"/>
              <a:t>Indicadores de Desempeño </a:t>
            </a:r>
          </a:p>
          <a:p>
            <a:r>
              <a:rPr lang="es-ES" dirty="0" smtClean="0"/>
              <a:t>Los indicadores de desempeño son instrumentos de medición de las principales variables asociadas al cumplimiento de los objetivos, que a su vez constituyen una expresión cualitativa o cuantitativa que se pretende alcanzar con un objetivo específico</a:t>
            </a:r>
          </a:p>
          <a:p>
            <a:r>
              <a:rPr lang="es-ES" dirty="0" smtClean="0"/>
              <a:t>Busca responder interrogantes claves sobre cómo se ha realizado la intervención, si se han cumplido los objetivos (concretamente, la medida en que éstos han sido cumplidos), el nivel de satisfacción de la población, objetivo, entre otras.</a:t>
            </a:r>
          </a:p>
          <a:p>
            <a:r>
              <a:rPr lang="es-ES" dirty="0" smtClean="0"/>
              <a:t>En suma, se busca evaluar cuán bien o cuán aceptable ha sido el desempeño de determinado organismo público con el objetivo de tomar las acciones necesarias para perfeccionar la gestión.</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Beneficios de la evaluación a</a:t>
            </a:r>
            <a:br>
              <a:rPr lang="es-ES" b="1" dirty="0" smtClean="0"/>
            </a:br>
            <a:r>
              <a:rPr lang="es-ES" b="1" dirty="0" smtClean="0"/>
              <a:t>través de indicadores de gestión</a:t>
            </a:r>
            <a:br>
              <a:rPr lang="es-ES" b="1" dirty="0" smtClean="0"/>
            </a:br>
            <a:endParaRPr lang="es-ES" dirty="0"/>
          </a:p>
        </p:txBody>
      </p:sp>
      <p:sp>
        <p:nvSpPr>
          <p:cNvPr id="3" name="2 Marcador de contenido"/>
          <p:cNvSpPr>
            <a:spLocks noGrp="1"/>
          </p:cNvSpPr>
          <p:nvPr>
            <p:ph idx="1"/>
          </p:nvPr>
        </p:nvSpPr>
        <p:spPr>
          <a:xfrm>
            <a:off x="457200" y="1214422"/>
            <a:ext cx="8229600" cy="4911741"/>
          </a:xfrm>
        </p:spPr>
        <p:txBody>
          <a:bodyPr>
            <a:normAutofit fontScale="92500" lnSpcReduction="10000"/>
          </a:bodyPr>
          <a:lstStyle/>
          <a:p>
            <a:r>
              <a:rPr lang="es-ES" dirty="0" smtClean="0"/>
              <a:t>1. Apoya el proceso de planificación (definición de objetivos y metas) y de formulación de políticas de mediano y largo plazo.</a:t>
            </a:r>
          </a:p>
          <a:p>
            <a:r>
              <a:rPr lang="es-ES" dirty="0" smtClean="0"/>
              <a:t>2. Posibilita la detección de procesos o áreas de la institución en las cuales existen problemas de gestión tales como:</a:t>
            </a:r>
          </a:p>
          <a:p>
            <a:r>
              <a:rPr lang="es-ES" dirty="0" smtClean="0"/>
              <a:t>El uso ineficiente de los recursos,</a:t>
            </a:r>
          </a:p>
          <a:p>
            <a:r>
              <a:rPr lang="es-ES" dirty="0" smtClean="0"/>
              <a:t>Las demoras excesivas en la entrega de productos</a:t>
            </a:r>
          </a:p>
          <a:p>
            <a:r>
              <a:rPr lang="es-ES" dirty="0" smtClean="0"/>
              <a:t>El desempeño del personal en las diferentes tareas, etc.</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054617"/>
          </a:xfrm>
        </p:spPr>
        <p:txBody>
          <a:bodyPr/>
          <a:lstStyle/>
          <a:p>
            <a:pPr lvl="1">
              <a:buFont typeface="Arial" pitchFamily="34" charset="0"/>
              <a:buChar char="•"/>
            </a:pPr>
            <a:r>
              <a:rPr lang="es-ES" dirty="0" smtClean="0"/>
              <a:t>Formular </a:t>
            </a:r>
            <a:r>
              <a:rPr lang="es-ES" dirty="0"/>
              <a:t>objetivos generales y específicos: Los objetivos pueden definirse como aquellas cosas que queremos alcanzar en un período de </a:t>
            </a:r>
            <a:r>
              <a:rPr lang="es-ES" dirty="0" smtClean="0"/>
              <a:t>tiempo </a:t>
            </a:r>
            <a:r>
              <a:rPr lang="es-ES" dirty="0"/>
              <a:t>con determinados </a:t>
            </a:r>
            <a:r>
              <a:rPr lang="es-ES" dirty="0" smtClean="0"/>
              <a:t>recursos. </a:t>
            </a:r>
            <a:r>
              <a:rPr lang="es-ES" dirty="0"/>
              <a:t>Tienen la función de ser orientadores en las acciones que se realizarán y, al final, se convertirán en un elemento útil para la </a:t>
            </a:r>
            <a:r>
              <a:rPr lang="es-ES" dirty="0" smtClean="0"/>
              <a:t>evaluación. </a:t>
            </a:r>
            <a:endParaRPr lang="es-MX" sz="3200" dirty="0"/>
          </a:p>
          <a:p>
            <a:endParaRPr lang="es-MX" dirty="0"/>
          </a:p>
        </p:txBody>
      </p:sp>
    </p:spTree>
    <p:extLst>
      <p:ext uri="{BB962C8B-B14F-4D97-AF65-F5344CB8AC3E}">
        <p14:creationId xmlns:p14="http://schemas.microsoft.com/office/powerpoint/2010/main" val="38499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a:bodyPr>
          <a:lstStyle/>
          <a:p>
            <a:r>
              <a:rPr lang="es-ES" dirty="0"/>
              <a:t>Para diseñar y usar sistemas de información de manera eficaz, primeramente es necesario entender el entorno, la </a:t>
            </a:r>
            <a:r>
              <a:rPr lang="es-ES" dirty="0" smtClean="0"/>
              <a:t>estructura, </a:t>
            </a:r>
            <a:r>
              <a:rPr lang="es-ES" dirty="0"/>
              <a:t>la </a:t>
            </a:r>
            <a:r>
              <a:rPr lang="es-ES" dirty="0" smtClean="0"/>
              <a:t>función </a:t>
            </a:r>
            <a:r>
              <a:rPr lang="es-ES" dirty="0"/>
              <a:t>y las </a:t>
            </a:r>
            <a:r>
              <a:rPr lang="es-ES" dirty="0" smtClean="0"/>
              <a:t>políticas </a:t>
            </a:r>
            <a:r>
              <a:rPr lang="es-ES" dirty="0"/>
              <a:t>de las </a:t>
            </a:r>
            <a:r>
              <a:rPr lang="es-ES" dirty="0" smtClean="0"/>
              <a:t>instituciones así </a:t>
            </a:r>
            <a:r>
              <a:rPr lang="es-ES" dirty="0"/>
              <a:t>como el papel de la administración y la toma de decisiones de ésta</a:t>
            </a:r>
            <a:r>
              <a:rPr lang="es-ES" dirty="0" smtClean="0"/>
              <a:t>.</a:t>
            </a:r>
          </a:p>
          <a:p>
            <a:r>
              <a:rPr lang="es-ES" dirty="0" smtClean="0"/>
              <a:t>Luego </a:t>
            </a:r>
            <a:r>
              <a:rPr lang="es-ES" dirty="0"/>
              <a:t>es necesario examinar las capacidades y oportunidades que proporciona la tecnología de información actual para dar soluciones.</a:t>
            </a:r>
            <a:endParaRPr lang="es-MX" dirty="0"/>
          </a:p>
          <a:p>
            <a:pPr lvl="0">
              <a:buNone/>
            </a:pPr>
            <a:endParaRPr lang="es-MX" dirty="0"/>
          </a:p>
        </p:txBody>
      </p:sp>
    </p:spTree>
    <p:extLst>
      <p:ext uri="{BB962C8B-B14F-4D97-AF65-F5344CB8AC3E}">
        <p14:creationId xmlns:p14="http://schemas.microsoft.com/office/powerpoint/2010/main" val="227658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lstStyle/>
          <a:p>
            <a:r>
              <a:rPr lang="es-ES" dirty="0" smtClean="0"/>
              <a:t>En definitiva, planificar es decidir con antelación los objetivos que se desean lograr y las acciones que hay que llevar a cabo para alcanzarlos.</a:t>
            </a:r>
          </a:p>
          <a:p>
            <a:r>
              <a:rPr lang="es-ES" dirty="0" smtClean="0"/>
              <a:t>Indicando los responsables de cada una de las acciones necesarias, todo ello teniendo en cuenta las contingencias que puedan presentarse</a:t>
            </a:r>
            <a:endParaRPr lang="es-MX" dirty="0"/>
          </a:p>
        </p:txBody>
      </p:sp>
      <p:sp>
        <p:nvSpPr>
          <p:cNvPr id="4" name="3 Rectángulo"/>
          <p:cNvSpPr/>
          <p:nvPr/>
        </p:nvSpPr>
        <p:spPr>
          <a:xfrm>
            <a:off x="2286000" y="2413338"/>
            <a:ext cx="4572000" cy="369332"/>
          </a:xfrm>
          <a:prstGeom prst="rect">
            <a:avLst/>
          </a:prstGeom>
        </p:spPr>
        <p:txBody>
          <a:bodyPr>
            <a:spAutoFit/>
          </a:bodyPr>
          <a:lstStyle/>
          <a:p>
            <a:r>
              <a:rPr lang="es-ES" dirty="0" smtClean="0"/>
              <a:t>.</a:t>
            </a:r>
            <a:endParaRPr lang="es-MX" dirty="0"/>
          </a:p>
        </p:txBody>
      </p:sp>
    </p:spTree>
    <p:extLst>
      <p:ext uri="{BB962C8B-B14F-4D97-AF65-F5344CB8AC3E}">
        <p14:creationId xmlns:p14="http://schemas.microsoft.com/office/powerpoint/2010/main" val="31652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lstStyle/>
          <a:p>
            <a:pPr lvl="0"/>
            <a:r>
              <a:rPr lang="es-ES" dirty="0"/>
              <a:t>EL sistema de información de RH es un </a:t>
            </a:r>
            <a:r>
              <a:rPr lang="es-ES" dirty="0" smtClean="0"/>
              <a:t>procedimiento </a:t>
            </a:r>
            <a:r>
              <a:rPr lang="es-ES" dirty="0"/>
              <a:t>sistemático para reunir, almacenar, mantener, combinar y validar datos necesarios para la </a:t>
            </a:r>
            <a:r>
              <a:rPr lang="es-ES" dirty="0" smtClean="0"/>
              <a:t>organización.</a:t>
            </a:r>
          </a:p>
          <a:p>
            <a:r>
              <a:rPr lang="es-ES" dirty="0" smtClean="0"/>
              <a:t>EL SIRH esta planeado para reunir, procesar, almacenar y difundir la información relacionada con los RH, de modo que los gerentes pueden tomar decisiones Eficaces.</a:t>
            </a:r>
            <a:endParaRPr lang="es-MX" dirty="0" smtClean="0"/>
          </a:p>
          <a:p>
            <a:pPr lvl="0"/>
            <a:endParaRPr lang="es-MX" dirty="0"/>
          </a:p>
          <a:p>
            <a:endParaRPr lang="es-MX" dirty="0"/>
          </a:p>
        </p:txBody>
      </p:sp>
    </p:spTree>
    <p:extLst>
      <p:ext uri="{BB962C8B-B14F-4D97-AF65-F5344CB8AC3E}">
        <p14:creationId xmlns:p14="http://schemas.microsoft.com/office/powerpoint/2010/main" val="385282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FODA</a:t>
            </a:r>
            <a:endParaRPr lang="es-MX" dirty="0"/>
          </a:p>
        </p:txBody>
      </p:sp>
      <p:sp>
        <p:nvSpPr>
          <p:cNvPr id="3" name="2 Marcador de contenido"/>
          <p:cNvSpPr>
            <a:spLocks noGrp="1"/>
          </p:cNvSpPr>
          <p:nvPr>
            <p:ph idx="1"/>
          </p:nvPr>
        </p:nvSpPr>
        <p:spPr>
          <a:xfrm>
            <a:off x="457200" y="1142984"/>
            <a:ext cx="8229600" cy="4983179"/>
          </a:xfrm>
        </p:spPr>
        <p:txBody>
          <a:bodyPr>
            <a:normAutofit fontScale="92500" lnSpcReduction="20000"/>
          </a:bodyPr>
          <a:lstStyle/>
          <a:p>
            <a:r>
              <a:rPr lang="es-ES" dirty="0" smtClean="0"/>
              <a:t>Nuestro trabajo requiere de un análisis realista. En el se basarán las estrategias con las que se intentará revelar la situación considerando el logro de los objetivos propuestos.</a:t>
            </a:r>
          </a:p>
          <a:p>
            <a:r>
              <a:rPr lang="es-ES" dirty="0" smtClean="0"/>
              <a:t>En el </a:t>
            </a:r>
            <a:r>
              <a:rPr lang="es-ES" b="1" dirty="0" smtClean="0"/>
              <a:t>análisis de las fortalezas y debilidades</a:t>
            </a:r>
            <a:r>
              <a:rPr lang="es-ES" dirty="0" smtClean="0"/>
              <a:t> se deberán tener en cuenta los recursos humanos, tecnológicos, financieros, físicos y organizacionales. </a:t>
            </a:r>
          </a:p>
          <a:p>
            <a:r>
              <a:rPr lang="es-ES" dirty="0" smtClean="0"/>
              <a:t>Será necesario analizar cada uno por separado para determinar en cuáles nos vamos a apoyar. </a:t>
            </a:r>
          </a:p>
          <a:p>
            <a:r>
              <a:rPr lang="es-ES" dirty="0" smtClean="0"/>
              <a:t>La detección de las debilidades servirá para elaborar las estrategias de planificación.</a:t>
            </a:r>
          </a:p>
        </p:txBody>
      </p:sp>
    </p:spTree>
    <p:extLst>
      <p:ext uri="{BB962C8B-B14F-4D97-AF65-F5344CB8AC3E}">
        <p14:creationId xmlns:p14="http://schemas.microsoft.com/office/powerpoint/2010/main" val="4151338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lnSpcReduction="20000"/>
          </a:bodyPr>
          <a:lstStyle/>
          <a:p>
            <a:r>
              <a:rPr lang="es-ES" dirty="0" smtClean="0"/>
              <a:t>Los recursos tecnológicos son aquellos elementos con los que contamos para realizar mejor nuestro trabajo. </a:t>
            </a:r>
          </a:p>
          <a:p>
            <a:r>
              <a:rPr lang="es-ES" dirty="0" smtClean="0"/>
              <a:t>Los recursos físicos incluyen, en este caso, los lugares físicos o virtuales donde nos movemos para ofrecer nuestros productos. </a:t>
            </a:r>
          </a:p>
          <a:p>
            <a:r>
              <a:rPr lang="es-ES" dirty="0" smtClean="0"/>
              <a:t>Por recursos financieros entendemos el monto económico de dinero con el que contamos y que puede ser requisito para la expansión del trabajo. </a:t>
            </a:r>
          </a:p>
          <a:p>
            <a:r>
              <a:rPr lang="es-ES" dirty="0" smtClean="0"/>
              <a:t>Los recursos organizacionales tienen que ver con las condiciones que brinda el productor de artículos y que incluyen conceptos variados como calidad, presentación, garantía, imagen comercial e institucional, posibilidad de capacitación.</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fontScale="92500" lnSpcReduction="20000"/>
          </a:bodyPr>
          <a:lstStyle/>
          <a:p>
            <a:r>
              <a:rPr lang="es-ES" dirty="0" smtClean="0"/>
              <a:t>El segundo paso en este análisis es el estudio de las oportunidades y las amenazas.</a:t>
            </a:r>
          </a:p>
          <a:p>
            <a:r>
              <a:rPr lang="es-ES" dirty="0" smtClean="0"/>
              <a:t>Implicará conocer muy bien qué cosas estarán jugando en contra de lo que queremos lograr. </a:t>
            </a:r>
          </a:p>
          <a:p>
            <a:r>
              <a:rPr lang="es-ES" dirty="0" smtClean="0"/>
              <a:t>En este aspecto se necesita ser muy crítico, ya que las amenazas pueden encontrarse dentro de la misma organización. </a:t>
            </a:r>
          </a:p>
          <a:p>
            <a:r>
              <a:rPr lang="es-ES" dirty="0" smtClean="0"/>
              <a:t>Funcionará como diagnostico de nuestra situación y desempeño de trabajo. </a:t>
            </a:r>
          </a:p>
          <a:p>
            <a:r>
              <a:rPr lang="es-ES" dirty="0" smtClean="0"/>
              <a:t>Deberá ser realizado con la mayor objetividad para que las estrategias que se planteen sean realmente superadas de los problemas que existen.</a:t>
            </a:r>
          </a:p>
          <a:p>
            <a:endParaRPr lang="es-ES" dirty="0" smtClean="0"/>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1309</Words>
  <Application>Microsoft Office PowerPoint</Application>
  <PresentationFormat>Presentación en pantalla (4:3)</PresentationFormat>
  <Paragraphs>114</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sistema de información de recursos humanos</vt:lpstr>
      <vt:lpstr>PLANEACIÓN </vt:lpstr>
      <vt:lpstr>Presentación de PowerPoint</vt:lpstr>
      <vt:lpstr>Presentación de PowerPoint</vt:lpstr>
      <vt:lpstr>Presentación de PowerPoint</vt:lpstr>
      <vt:lpstr>Presentación de PowerPoint</vt:lpstr>
      <vt:lpstr>FODA</vt:lpstr>
      <vt:lpstr>Presentación de PowerPoint</vt:lpstr>
      <vt:lpstr>Presentación de PowerPoint</vt:lpstr>
      <vt:lpstr>Presentación de PowerPoint</vt:lpstr>
      <vt:lpstr> LA ENTREVISTA EFICAZ DEBE TENER LOS SIGUIENTES PASOS </vt:lpstr>
      <vt:lpstr>FORMULACIÓN DE PREGUNTAS.</vt:lpstr>
      <vt:lpstr>Tipos de entrevistas </vt:lpstr>
      <vt:lpstr>Presentación de PowerPoint</vt:lpstr>
      <vt:lpstr>Presentación de PowerPoint</vt:lpstr>
      <vt:lpstr> Reclutamiento Interno </vt:lpstr>
      <vt:lpstr>Las ventajas del reclutamiento interno son:</vt:lpstr>
      <vt:lpstr>presenta las desventajas siguientes:</vt:lpstr>
      <vt:lpstr>INDICADORES DE DESEMPEÑO</vt:lpstr>
      <vt:lpstr>Presentación de PowerPoint</vt:lpstr>
      <vt:lpstr>Presentación de PowerPoint</vt:lpstr>
      <vt:lpstr>Beneficios de la evaluación a través de indicadores de gestión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alvaro67</dc:creator>
  <cp:lastModifiedBy>asus</cp:lastModifiedBy>
  <cp:revision>39</cp:revision>
  <dcterms:created xsi:type="dcterms:W3CDTF">2011-10-04T01:04:41Z</dcterms:created>
  <dcterms:modified xsi:type="dcterms:W3CDTF">2013-02-26T20:10:16Z</dcterms:modified>
</cp:coreProperties>
</file>