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62" r:id="rId9"/>
    <p:sldId id="263" r:id="rId10"/>
    <p:sldId id="264" r:id="rId11"/>
    <p:sldId id="257" r:id="rId12"/>
    <p:sldId id="258" r:id="rId13"/>
    <p:sldId id="259" r:id="rId14"/>
    <p:sldId id="260" r:id="rId15"/>
    <p:sldId id="261" r:id="rId16"/>
    <p:sldId id="271" r:id="rId17"/>
    <p:sldId id="277" r:id="rId18"/>
    <p:sldId id="278" r:id="rId19"/>
    <p:sldId id="280" r:id="rId20"/>
    <p:sldId id="279" r:id="rId21"/>
    <p:sldId id="281" r:id="rId22"/>
    <p:sldId id="282" r:id="rId23"/>
    <p:sldId id="273" r:id="rId24"/>
    <p:sldId id="274" r:id="rId25"/>
    <p:sldId id="275" r:id="rId26"/>
    <p:sldId id="276" r:id="rId27"/>
    <p:sldId id="272" r:id="rId2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287308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350299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346086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314414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217949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24875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47049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272142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374984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247621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4D53E4-4E6C-469C-B5A5-33F330B4A709}" type="datetimeFigureOut">
              <a:rPr lang="es-MX" smtClean="0"/>
              <a:t>26/02/2013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C4F30B9-E5CC-45B2-8739-92CE4F183D3F}" type="slidenum">
              <a:rPr lang="es-MX" smtClean="0"/>
              <a:t>‹Nº›</a:t>
            </a:fld>
            <a:endParaRPr lang="es-MX"/>
          </a:p>
        </p:txBody>
      </p:sp>
    </p:spTree>
    <p:extLst>
      <p:ext uri="{BB962C8B-B14F-4D97-AF65-F5344CB8AC3E}">
        <p14:creationId xmlns:p14="http://schemas.microsoft.com/office/powerpoint/2010/main" val="372483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53E4-4E6C-469C-B5A5-33F330B4A709}" type="datetimeFigureOut">
              <a:rPr lang="es-MX" smtClean="0"/>
              <a:t>26/02/2013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F30B9-E5CC-45B2-8739-92CE4F183D3F}" type="slidenum">
              <a:rPr lang="es-MX" smtClean="0"/>
              <a:t>‹Nº›</a:t>
            </a:fld>
            <a:endParaRPr lang="es-MX"/>
          </a:p>
        </p:txBody>
      </p:sp>
    </p:spTree>
    <p:extLst>
      <p:ext uri="{BB962C8B-B14F-4D97-AF65-F5344CB8AC3E}">
        <p14:creationId xmlns:p14="http://schemas.microsoft.com/office/powerpoint/2010/main" val="3325342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Capacitación y desarrollo</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176999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lvl="1"/>
            <a:r>
              <a:rPr lang="es-MX" dirty="0" smtClean="0"/>
              <a:t>Responsabilidad </a:t>
            </a:r>
          </a:p>
          <a:p>
            <a:pPr lvl="1"/>
            <a:r>
              <a:rPr lang="es-MX" dirty="0" smtClean="0"/>
              <a:t>La estructura oficial de la empresa.</a:t>
            </a:r>
          </a:p>
          <a:p>
            <a:pPr marL="457200" lvl="1" indent="0">
              <a:buNone/>
            </a:pPr>
            <a:r>
              <a:rPr lang="es-MX" dirty="0" smtClean="0"/>
              <a:t>Se requiere un sistema establecido  a la medida de cada situación.</a:t>
            </a:r>
          </a:p>
          <a:p>
            <a:pPr lvl="1">
              <a:buFont typeface="Arial" pitchFamily="34" charset="0"/>
              <a:buChar char="•"/>
            </a:pPr>
            <a:r>
              <a:rPr lang="es-MX" dirty="0" smtClean="0"/>
              <a:t>Integración de personas:</a:t>
            </a:r>
          </a:p>
          <a:p>
            <a:pPr lvl="2"/>
            <a:r>
              <a:rPr lang="es-MX" dirty="0" smtClean="0"/>
              <a:t>Personas preparadas </a:t>
            </a:r>
          </a:p>
          <a:p>
            <a:pPr lvl="2"/>
            <a:r>
              <a:rPr lang="es-MX" dirty="0" smtClean="0"/>
              <a:t>Instructores que lleven a cabo el plan del programa.</a:t>
            </a:r>
          </a:p>
          <a:p>
            <a:pPr lvl="1">
              <a:buFont typeface="Arial" pitchFamily="34" charset="0"/>
              <a:buChar char="•"/>
            </a:pPr>
            <a:r>
              <a:rPr lang="es-MX" dirty="0" smtClean="0"/>
              <a:t>Entrenamiento de instructores internos:</a:t>
            </a:r>
          </a:p>
          <a:p>
            <a:pPr lvl="2"/>
            <a:r>
              <a:rPr lang="es-MX" dirty="0" smtClean="0"/>
              <a:t>Preparación de instructores internos.</a:t>
            </a:r>
          </a:p>
          <a:p>
            <a:pPr lvl="2"/>
            <a:endParaRPr lang="es-MX" dirty="0" smtClean="0"/>
          </a:p>
          <a:p>
            <a:pPr marL="457200" lvl="1" indent="0">
              <a:buNone/>
            </a:pPr>
            <a:endParaRPr lang="es-MX" dirty="0"/>
          </a:p>
        </p:txBody>
      </p:sp>
    </p:spTree>
    <p:extLst>
      <p:ext uri="{BB962C8B-B14F-4D97-AF65-F5344CB8AC3E}">
        <p14:creationId xmlns:p14="http://schemas.microsoft.com/office/powerpoint/2010/main" val="1149451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648072"/>
          </a:xfrm>
        </p:spPr>
        <p:txBody>
          <a:bodyPr>
            <a:normAutofit fontScale="90000"/>
          </a:bodyPr>
          <a:lstStyle/>
          <a:p>
            <a:r>
              <a:rPr lang="es-MX" dirty="0" smtClean="0"/>
              <a:t>Ejecución </a:t>
            </a:r>
            <a:endParaRPr lang="es-MX" dirty="0"/>
          </a:p>
        </p:txBody>
      </p:sp>
      <p:sp>
        <p:nvSpPr>
          <p:cNvPr id="3" name="2 Marcador de contenido"/>
          <p:cNvSpPr>
            <a:spLocks noGrp="1"/>
          </p:cNvSpPr>
          <p:nvPr>
            <p:ph idx="1"/>
          </p:nvPr>
        </p:nvSpPr>
        <p:spPr>
          <a:xfrm>
            <a:off x="457200" y="836712"/>
            <a:ext cx="8229600" cy="5289451"/>
          </a:xfrm>
        </p:spPr>
        <p:txBody>
          <a:bodyPr/>
          <a:lstStyle/>
          <a:p>
            <a:pPr algn="just"/>
            <a:r>
              <a:rPr lang="es-MX" dirty="0" smtClean="0"/>
              <a:t>Es la puesta en marcha del plan, donde se llevan a cabo lo planes establecidos, los cuales implican los siguientes elementos:</a:t>
            </a:r>
          </a:p>
          <a:p>
            <a:pPr lvl="1" algn="just"/>
            <a:r>
              <a:rPr lang="es-MX" dirty="0" smtClean="0"/>
              <a:t>Materiales y apoyo de instrucción.</a:t>
            </a:r>
          </a:p>
          <a:p>
            <a:pPr lvl="1" algn="just"/>
            <a:r>
              <a:rPr lang="es-MX" dirty="0" smtClean="0"/>
              <a:t>Contratación de servicios.</a:t>
            </a:r>
          </a:p>
          <a:p>
            <a:pPr lvl="1" algn="just"/>
            <a:r>
              <a:rPr lang="es-MX" dirty="0" smtClean="0"/>
              <a:t>Coordinación de cursos. </a:t>
            </a:r>
            <a:endParaRPr lang="es-MX" dirty="0"/>
          </a:p>
        </p:txBody>
      </p:sp>
    </p:spTree>
    <p:extLst>
      <p:ext uri="{BB962C8B-B14F-4D97-AF65-F5344CB8AC3E}">
        <p14:creationId xmlns:p14="http://schemas.microsoft.com/office/powerpoint/2010/main" val="42200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724942"/>
          </a:xfrm>
        </p:spPr>
        <p:txBody>
          <a:bodyPr>
            <a:normAutofit fontScale="90000"/>
          </a:bodyPr>
          <a:lstStyle/>
          <a:p>
            <a:r>
              <a:rPr lang="es-MX" dirty="0" smtClean="0"/>
              <a:t>Evaluación y seguimiento</a:t>
            </a:r>
            <a:endParaRPr lang="es-MX" dirty="0"/>
          </a:p>
        </p:txBody>
      </p:sp>
      <p:sp>
        <p:nvSpPr>
          <p:cNvPr id="3" name="2 Marcador de contenido"/>
          <p:cNvSpPr>
            <a:spLocks noGrp="1"/>
          </p:cNvSpPr>
          <p:nvPr>
            <p:ph idx="1"/>
          </p:nvPr>
        </p:nvSpPr>
        <p:spPr>
          <a:xfrm>
            <a:off x="457200" y="1052736"/>
            <a:ext cx="8229600" cy="5073427"/>
          </a:xfrm>
        </p:spPr>
        <p:txBody>
          <a:bodyPr/>
          <a:lstStyle/>
          <a:p>
            <a:r>
              <a:rPr lang="es-MX" dirty="0" smtClean="0"/>
              <a:t>Es la corroboración o comprobación de lo alcanzado respecto a lo planeado.</a:t>
            </a:r>
          </a:p>
          <a:p>
            <a:r>
              <a:rPr lang="es-MX" dirty="0" smtClean="0"/>
              <a:t>Sirve para tomar medidas correctivas y funcione para todo el proceso.</a:t>
            </a:r>
          </a:p>
          <a:p>
            <a:pPr lvl="1"/>
            <a:r>
              <a:rPr lang="es-MX" dirty="0" smtClean="0"/>
              <a:t>Del sistema: la efectividad de la capacitación de todo su proceso, se debe verificar en todos los procesos que la integran.</a:t>
            </a:r>
          </a:p>
          <a:p>
            <a:pPr lvl="1"/>
            <a:r>
              <a:rPr lang="es-MX" dirty="0" smtClean="0"/>
              <a:t>Del proceso </a:t>
            </a:r>
            <a:r>
              <a:rPr lang="es-MX" dirty="0" err="1" smtClean="0"/>
              <a:t>instruccional</a:t>
            </a:r>
            <a:r>
              <a:rPr lang="es-MX" dirty="0" smtClean="0"/>
              <a:t>: la </a:t>
            </a:r>
            <a:r>
              <a:rPr lang="es-MX" dirty="0" err="1" smtClean="0"/>
              <a:t>evaluacion</a:t>
            </a:r>
            <a:r>
              <a:rPr lang="es-MX" dirty="0" smtClean="0"/>
              <a:t> completa del proceso </a:t>
            </a:r>
            <a:r>
              <a:rPr lang="es-MX" dirty="0" err="1" smtClean="0"/>
              <a:t>instruccional</a:t>
            </a:r>
            <a:r>
              <a:rPr lang="es-MX" dirty="0"/>
              <a:t>.</a:t>
            </a:r>
          </a:p>
        </p:txBody>
      </p:sp>
    </p:spTree>
    <p:extLst>
      <p:ext uri="{BB962C8B-B14F-4D97-AF65-F5344CB8AC3E}">
        <p14:creationId xmlns:p14="http://schemas.microsoft.com/office/powerpoint/2010/main" val="330369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Planeación de necesidades de capacitación</a:t>
            </a:r>
            <a:endParaRPr lang="es-MX" dirty="0"/>
          </a:p>
        </p:txBody>
      </p:sp>
      <p:sp>
        <p:nvSpPr>
          <p:cNvPr id="3" name="2 Marcador de contenido"/>
          <p:cNvSpPr>
            <a:spLocks noGrp="1"/>
          </p:cNvSpPr>
          <p:nvPr>
            <p:ph idx="1"/>
          </p:nvPr>
        </p:nvSpPr>
        <p:spPr/>
        <p:txBody>
          <a:bodyPr/>
          <a:lstStyle/>
          <a:p>
            <a:r>
              <a:rPr lang="es-MX" dirty="0" smtClean="0"/>
              <a:t>En capacitación, planear es determinar que hacer e implica tres elementos:</a:t>
            </a:r>
          </a:p>
          <a:p>
            <a:pPr marL="514350" indent="-514350">
              <a:buFont typeface="+mj-lt"/>
              <a:buAutoNum type="alphaLcParenR"/>
            </a:pPr>
            <a:r>
              <a:rPr lang="es-MX" dirty="0" smtClean="0"/>
              <a:t>Detección de necesidades de capacitación</a:t>
            </a:r>
          </a:p>
          <a:p>
            <a:pPr marL="514350" indent="-514350">
              <a:buFont typeface="+mj-lt"/>
              <a:buAutoNum type="alphaLcParenR"/>
            </a:pPr>
            <a:r>
              <a:rPr lang="es-MX" dirty="0" smtClean="0"/>
              <a:t>Programación y presupuesto.</a:t>
            </a:r>
          </a:p>
          <a:p>
            <a:pPr marL="514350" indent="-514350">
              <a:buFont typeface="+mj-lt"/>
              <a:buAutoNum type="alphaLcParenR"/>
            </a:pPr>
            <a:r>
              <a:rPr lang="es-MX" dirty="0" smtClean="0"/>
              <a:t>Establecimiento de objetivos.</a:t>
            </a:r>
            <a:endParaRPr lang="es-MX" dirty="0"/>
          </a:p>
        </p:txBody>
      </p:sp>
    </p:spTree>
    <p:extLst>
      <p:ext uri="{BB962C8B-B14F-4D97-AF65-F5344CB8AC3E}">
        <p14:creationId xmlns:p14="http://schemas.microsoft.com/office/powerpoint/2010/main" val="220549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fontScale="85000" lnSpcReduction="10000"/>
          </a:bodyPr>
          <a:lstStyle/>
          <a:p>
            <a:r>
              <a:rPr lang="es-MX" dirty="0" smtClean="0"/>
              <a:t>La detección de necesidades de capacitación es la parte medular de la planeación, esta parte implica cuatro fases.</a:t>
            </a:r>
          </a:p>
          <a:p>
            <a:pPr marL="514350" indent="-514350">
              <a:buFont typeface="+mj-lt"/>
              <a:buAutoNum type="alphaLcParenR"/>
            </a:pPr>
            <a:r>
              <a:rPr lang="es-MX" dirty="0" smtClean="0"/>
              <a:t>Establecer en que áreas necesita capacitación para desempeñar correctamente un puesto de trabajo.</a:t>
            </a:r>
          </a:p>
          <a:p>
            <a:pPr marL="514350" indent="-514350">
              <a:buFont typeface="+mj-lt"/>
              <a:buAutoNum type="alphaLcParenR"/>
            </a:pPr>
            <a:r>
              <a:rPr lang="es-MX" dirty="0" smtClean="0"/>
              <a:t>Identificar quienes son los empleados que, en un mismo puesto, necesitan capacitación y en que actividad.</a:t>
            </a:r>
          </a:p>
          <a:p>
            <a:pPr marL="514350" indent="-514350">
              <a:buFont typeface="+mj-lt"/>
              <a:buAutoNum type="alphaLcParenR"/>
            </a:pPr>
            <a:r>
              <a:rPr lang="es-MX" dirty="0" smtClean="0"/>
              <a:t>Determinar la profundidad y en que cantidad se requiere que un empelado domine su especialidad.</a:t>
            </a:r>
          </a:p>
          <a:p>
            <a:pPr marL="514350" indent="-514350">
              <a:buFont typeface="+mj-lt"/>
              <a:buAutoNum type="alphaLcParenR"/>
            </a:pPr>
            <a:r>
              <a:rPr lang="es-MX" dirty="0" smtClean="0"/>
              <a:t>Determinar cuando y en que orden serán capacitados según las prioridades y los recursos con que cuenta la empresa.</a:t>
            </a:r>
            <a:endParaRPr lang="es-MX" dirty="0"/>
          </a:p>
        </p:txBody>
      </p:sp>
    </p:spTree>
    <p:extLst>
      <p:ext uri="{BB962C8B-B14F-4D97-AF65-F5344CB8AC3E}">
        <p14:creationId xmlns:p14="http://schemas.microsoft.com/office/powerpoint/2010/main" val="1613716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normAutofit lnSpcReduction="10000"/>
          </a:bodyPr>
          <a:lstStyle/>
          <a:p>
            <a:pPr algn="just"/>
            <a:r>
              <a:rPr lang="es-MX" dirty="0" smtClean="0"/>
              <a:t>La capacitación tiene por misión preparar al empleado para cumplir con los requerimientos del cargo que actualmente ocupa o para una función particular.</a:t>
            </a:r>
            <a:endParaRPr lang="es-MX" dirty="0"/>
          </a:p>
          <a:p>
            <a:pPr algn="just"/>
            <a:r>
              <a:rPr lang="es-MX" dirty="0" smtClean="0"/>
              <a:t>El objetivo es que los empleados adquieran un conjunto determinado de conocimientos, actitudes y habilidades en función de los objetivos de un cargo especifico.</a:t>
            </a:r>
          </a:p>
          <a:p>
            <a:pPr algn="just"/>
            <a:r>
              <a:rPr lang="es-MX" dirty="0" smtClean="0"/>
              <a:t>La capacitación habla de objetivos a corto plaza con resultados inmediatos.</a:t>
            </a:r>
            <a:endParaRPr lang="es-MX" dirty="0"/>
          </a:p>
        </p:txBody>
      </p:sp>
      <p:sp>
        <p:nvSpPr>
          <p:cNvPr id="4" name="3 CuadroTexto"/>
          <p:cNvSpPr txBox="1"/>
          <p:nvPr/>
        </p:nvSpPr>
        <p:spPr>
          <a:xfrm>
            <a:off x="323528" y="404664"/>
            <a:ext cx="7776864" cy="646331"/>
          </a:xfrm>
          <a:prstGeom prst="rect">
            <a:avLst/>
          </a:prstGeom>
          <a:noFill/>
        </p:spPr>
        <p:txBody>
          <a:bodyPr wrap="square" rtlCol="0">
            <a:spAutoFit/>
          </a:bodyPr>
          <a:lstStyle/>
          <a:p>
            <a:pPr algn="ctr"/>
            <a:r>
              <a:rPr lang="es-MX" sz="3600" dirty="0" smtClean="0"/>
              <a:t>La capacitación</a:t>
            </a:r>
            <a:endParaRPr lang="es-MX" sz="3600" dirty="0"/>
          </a:p>
        </p:txBody>
      </p:sp>
    </p:spTree>
    <p:extLst>
      <p:ext uri="{BB962C8B-B14F-4D97-AF65-F5344CB8AC3E}">
        <p14:creationId xmlns:p14="http://schemas.microsoft.com/office/powerpoint/2010/main" val="3886392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MX" dirty="0" smtClean="0"/>
              <a:t>Desarrollo del recurso humano</a:t>
            </a:r>
            <a:endParaRPr lang="es-MX" dirty="0"/>
          </a:p>
        </p:txBody>
      </p:sp>
      <p:sp>
        <p:nvSpPr>
          <p:cNvPr id="3" name="2 Marcador de contenido"/>
          <p:cNvSpPr>
            <a:spLocks noGrp="1"/>
          </p:cNvSpPr>
          <p:nvPr>
            <p:ph idx="1"/>
          </p:nvPr>
        </p:nvSpPr>
        <p:spPr>
          <a:xfrm>
            <a:off x="457200" y="1124744"/>
            <a:ext cx="8229600" cy="5001419"/>
          </a:xfrm>
        </p:spPr>
        <p:txBody>
          <a:bodyPr>
            <a:normAutofit fontScale="92500" lnSpcReduction="10000"/>
          </a:bodyPr>
          <a:lstStyle/>
          <a:p>
            <a:pPr algn="just"/>
            <a:r>
              <a:rPr lang="es-MX" dirty="0" smtClean="0"/>
              <a:t>Se pretende ampliar y desarrollar las capacidades futuras en el empleado, lo prepara para asumir funciones mas complejas y nuevas responsabilidades.</a:t>
            </a:r>
          </a:p>
          <a:p>
            <a:pPr algn="just"/>
            <a:r>
              <a:rPr lang="es-MX" dirty="0" smtClean="0"/>
              <a:t>El desarrollo del recurso humano tiene una relación con la existencia de:</a:t>
            </a:r>
          </a:p>
          <a:p>
            <a:pPr lvl="1" algn="just"/>
            <a:r>
              <a:rPr lang="es-MX" dirty="0" smtClean="0"/>
              <a:t>Planes de desarrollo de carrera con un enfoque longitudinal del crecimiento y desarrollo individual de los empleados.</a:t>
            </a:r>
          </a:p>
          <a:p>
            <a:pPr lvl="1" algn="just"/>
            <a:r>
              <a:rPr lang="es-MX" dirty="0" smtClean="0"/>
              <a:t>Planes de sucesión de cargos con un propósito de asegurar un suministro adecuado para las necesidades proyectadas en el futuro.</a:t>
            </a:r>
          </a:p>
        </p:txBody>
      </p:sp>
    </p:spTree>
    <p:extLst>
      <p:ext uri="{BB962C8B-B14F-4D97-AF65-F5344CB8AC3E}">
        <p14:creationId xmlns:p14="http://schemas.microsoft.com/office/powerpoint/2010/main" val="4287554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Modelo de capacitación</a:t>
            </a:r>
            <a:endParaRPr lang="es-MX" dirty="0"/>
          </a:p>
        </p:txBody>
      </p:sp>
      <p:sp>
        <p:nvSpPr>
          <p:cNvPr id="3" name="2 Marcador de contenido"/>
          <p:cNvSpPr>
            <a:spLocks noGrp="1"/>
          </p:cNvSpPr>
          <p:nvPr>
            <p:ph idx="1"/>
          </p:nvPr>
        </p:nvSpPr>
        <p:spPr>
          <a:xfrm>
            <a:off x="457200" y="1196752"/>
            <a:ext cx="8229600" cy="4929411"/>
          </a:xfrm>
        </p:spPr>
        <p:txBody>
          <a:bodyPr>
            <a:normAutofit/>
          </a:bodyPr>
          <a:lstStyle/>
          <a:p>
            <a:pPr algn="just"/>
            <a:r>
              <a:rPr lang="es-MX" dirty="0" smtClean="0"/>
              <a:t>La capacitación y el desarrollo de los recursos humanos comprende una secuencia planificada de actividades que se expresan en un proceso continuo, el cual debe renovarse constantemente en la medida que la organización se encuentra en constante interrelación con su entorno.</a:t>
            </a:r>
          </a:p>
          <a:p>
            <a:pPr marL="0" indent="0" algn="just">
              <a:buNone/>
            </a:pPr>
            <a:r>
              <a:rPr lang="es-MX" dirty="0" smtClean="0"/>
              <a:t>1.- Misión objetivos y estrategias de la organización.</a:t>
            </a:r>
          </a:p>
        </p:txBody>
      </p:sp>
    </p:spTree>
    <p:extLst>
      <p:ext uri="{BB962C8B-B14F-4D97-AF65-F5344CB8AC3E}">
        <p14:creationId xmlns:p14="http://schemas.microsoft.com/office/powerpoint/2010/main" val="387656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229600" cy="6264696"/>
          </a:xfrm>
        </p:spPr>
        <p:txBody>
          <a:bodyPr/>
          <a:lstStyle/>
          <a:p>
            <a:pPr marL="0" indent="0">
              <a:buNone/>
            </a:pPr>
            <a:r>
              <a:rPr lang="es-MX" dirty="0" smtClean="0"/>
              <a:t>2.- Identificación y análisis de las necesidades de capacitación.</a:t>
            </a:r>
          </a:p>
          <a:p>
            <a:pPr marL="0" indent="0">
              <a:buNone/>
            </a:pPr>
            <a:r>
              <a:rPr lang="es-MX" dirty="0" smtClean="0"/>
              <a:t>3.- Diseño de las actividades de capacitación.</a:t>
            </a:r>
          </a:p>
          <a:p>
            <a:pPr marL="0" indent="0">
              <a:buNone/>
            </a:pPr>
            <a:r>
              <a:rPr lang="es-MX" dirty="0" smtClean="0"/>
              <a:t>4.- Administración de la capacitación</a:t>
            </a:r>
          </a:p>
          <a:p>
            <a:pPr marL="0" indent="0">
              <a:buNone/>
            </a:pPr>
            <a:r>
              <a:rPr lang="es-MX" dirty="0" smtClean="0"/>
              <a:t>5.- Evaluación de la capacitación.</a:t>
            </a:r>
          </a:p>
          <a:p>
            <a:pPr marL="0" indent="0">
              <a:buNone/>
            </a:pPr>
            <a:endParaRPr lang="es-MX" dirty="0"/>
          </a:p>
        </p:txBody>
      </p:sp>
    </p:spTree>
    <p:extLst>
      <p:ext uri="{BB962C8B-B14F-4D97-AF65-F5344CB8AC3E}">
        <p14:creationId xmlns:p14="http://schemas.microsoft.com/office/powerpoint/2010/main" val="2117899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smtClean="0"/>
              <a:t>Tipos de capacitación</a:t>
            </a:r>
            <a:endParaRPr lang="es-MX" dirty="0"/>
          </a:p>
        </p:txBody>
      </p:sp>
      <p:sp>
        <p:nvSpPr>
          <p:cNvPr id="3" name="2 Marcador de contenido"/>
          <p:cNvSpPr>
            <a:spLocks noGrp="1"/>
          </p:cNvSpPr>
          <p:nvPr>
            <p:ph idx="1"/>
          </p:nvPr>
        </p:nvSpPr>
        <p:spPr>
          <a:xfrm>
            <a:off x="457200" y="1124744"/>
            <a:ext cx="8229600" cy="5001419"/>
          </a:xfrm>
        </p:spPr>
        <p:txBody>
          <a:bodyPr>
            <a:normAutofit fontScale="92500" lnSpcReduction="10000"/>
          </a:bodyPr>
          <a:lstStyle/>
          <a:p>
            <a:r>
              <a:rPr lang="es-MX" dirty="0" smtClean="0"/>
              <a:t>Nivel organizacional:</a:t>
            </a:r>
          </a:p>
          <a:p>
            <a:r>
              <a:rPr lang="es-MX" dirty="0" smtClean="0"/>
              <a:t>Se centra en la planificación y definición de los objetivos estratégicos y organizacionales en un sentido amplio. </a:t>
            </a:r>
          </a:p>
          <a:p>
            <a:r>
              <a:rPr lang="es-MX" dirty="0" smtClean="0"/>
              <a:t>Se relaciona con el entrenamiento a empleados claves de la organización en aquellas competencias criticas para el éxito de la organización.</a:t>
            </a:r>
          </a:p>
          <a:p>
            <a:r>
              <a:rPr lang="es-MX" dirty="0" smtClean="0"/>
              <a:t>Se relacionan con generar capacidades y destrezas para crear nuevos productos y servicios, etc.</a:t>
            </a:r>
            <a:endParaRPr lang="es-MX" dirty="0"/>
          </a:p>
        </p:txBody>
      </p:sp>
    </p:spTree>
    <p:extLst>
      <p:ext uri="{BB962C8B-B14F-4D97-AF65-F5344CB8AC3E}">
        <p14:creationId xmlns:p14="http://schemas.microsoft.com/office/powerpoint/2010/main" val="161371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Proceso de capacitación</a:t>
            </a:r>
            <a:endParaRPr lang="es-MX" dirty="0"/>
          </a:p>
        </p:txBody>
      </p:sp>
      <p:sp>
        <p:nvSpPr>
          <p:cNvPr id="3" name="2 Marcador de contenido"/>
          <p:cNvSpPr>
            <a:spLocks noGrp="1"/>
          </p:cNvSpPr>
          <p:nvPr>
            <p:ph idx="1"/>
          </p:nvPr>
        </p:nvSpPr>
        <p:spPr/>
        <p:txBody>
          <a:bodyPr/>
          <a:lstStyle/>
          <a:p>
            <a:pPr algn="just"/>
            <a:r>
              <a:rPr lang="es-MX" dirty="0" smtClean="0"/>
              <a:t>Capacitación acción destinada a incrementar las aptitudes y los conocimientos del trabajador con el propósito de prepararlos para desempeñar eficientemente una unidad de trabajo especifico e impersonal.</a:t>
            </a:r>
            <a:endParaRPr lang="es-MX" dirty="0"/>
          </a:p>
        </p:txBody>
      </p:sp>
    </p:spTree>
    <p:extLst>
      <p:ext uri="{BB962C8B-B14F-4D97-AF65-F5344CB8AC3E}">
        <p14:creationId xmlns:p14="http://schemas.microsoft.com/office/powerpoint/2010/main" val="388990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r>
              <a:rPr lang="es-MX" dirty="0" smtClean="0"/>
              <a:t>Nivel ocupacional.</a:t>
            </a:r>
          </a:p>
          <a:p>
            <a:pPr algn="just"/>
            <a:r>
              <a:rPr lang="es-MX" dirty="0" smtClean="0"/>
              <a:t>Se centra en las necesidades de la empresa e implementación de actividades de capacitación y desarrollo a nivel de área de trabajo. </a:t>
            </a:r>
          </a:p>
          <a:p>
            <a:pPr algn="just"/>
            <a:r>
              <a:rPr lang="es-MX" dirty="0" smtClean="0"/>
              <a:t>Nivel individual:</a:t>
            </a:r>
          </a:p>
          <a:p>
            <a:pPr algn="just"/>
            <a:r>
              <a:rPr lang="es-MX" dirty="0" smtClean="0"/>
              <a:t>Se centra en la identificación de la brecha que existe entre las competencias actuales de un empleado y los requisitos del cargo que actualmente ocupa.</a:t>
            </a:r>
          </a:p>
          <a:p>
            <a:endParaRPr lang="es-MX" dirty="0"/>
          </a:p>
        </p:txBody>
      </p:sp>
    </p:spTree>
    <p:extLst>
      <p:ext uri="{BB962C8B-B14F-4D97-AF65-F5344CB8AC3E}">
        <p14:creationId xmlns:p14="http://schemas.microsoft.com/office/powerpoint/2010/main" val="523795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868958"/>
          </a:xfrm>
        </p:spPr>
        <p:txBody>
          <a:bodyPr/>
          <a:lstStyle/>
          <a:p>
            <a:r>
              <a:rPr lang="es-MX" dirty="0" smtClean="0"/>
              <a:t>Metodologías para la capacitación</a:t>
            </a:r>
            <a:endParaRPr lang="es-MX" dirty="0"/>
          </a:p>
        </p:txBody>
      </p:sp>
      <p:sp>
        <p:nvSpPr>
          <p:cNvPr id="3" name="2 Marcador de contenido"/>
          <p:cNvSpPr>
            <a:spLocks noGrp="1"/>
          </p:cNvSpPr>
          <p:nvPr>
            <p:ph idx="1"/>
          </p:nvPr>
        </p:nvSpPr>
        <p:spPr>
          <a:xfrm>
            <a:off x="457200" y="908720"/>
            <a:ext cx="8229600" cy="5217443"/>
          </a:xfrm>
        </p:spPr>
        <p:txBody>
          <a:bodyPr>
            <a:normAutofit fontScale="92500" lnSpcReduction="10000"/>
          </a:bodyPr>
          <a:lstStyle/>
          <a:p>
            <a:pPr algn="just"/>
            <a:r>
              <a:rPr lang="es-MX" dirty="0" smtClean="0"/>
              <a:t>De acuerdo a los objetivos y los resultados que se pretenden alcanzar a través de un plan de capacitación.</a:t>
            </a:r>
          </a:p>
          <a:p>
            <a:pPr algn="just"/>
            <a:r>
              <a:rPr lang="es-MX" dirty="0" smtClean="0"/>
              <a:t>Aquellas orientadas al contenido: diseñadas para la transmisión de conocimientos e información.</a:t>
            </a:r>
          </a:p>
          <a:p>
            <a:pPr lvl="1" algn="just"/>
            <a:r>
              <a:rPr lang="es-MX" dirty="0" smtClean="0"/>
              <a:t>Presentación de contenidos</a:t>
            </a:r>
          </a:p>
          <a:p>
            <a:pPr lvl="1" algn="just"/>
            <a:r>
              <a:rPr lang="es-MX" dirty="0" smtClean="0"/>
              <a:t>Preparación de casos y lectura previa</a:t>
            </a:r>
          </a:p>
          <a:p>
            <a:pPr lvl="1" algn="just"/>
            <a:r>
              <a:rPr lang="es-MX" dirty="0" smtClean="0"/>
              <a:t>Estudio de casos</a:t>
            </a:r>
          </a:p>
          <a:p>
            <a:pPr lvl="1" algn="just"/>
            <a:r>
              <a:rPr lang="es-MX" dirty="0" smtClean="0"/>
              <a:t>Ejercicios escritos.</a:t>
            </a:r>
          </a:p>
          <a:p>
            <a:pPr lvl="1" algn="just"/>
            <a:r>
              <a:rPr lang="es-MX" dirty="0" smtClean="0"/>
              <a:t>Instrucción directa sobre el puesto de trabajo</a:t>
            </a:r>
          </a:p>
          <a:p>
            <a:pPr lvl="1" algn="just"/>
            <a:r>
              <a:rPr lang="es-MX" dirty="0" smtClean="0"/>
              <a:t>Rotación de puesto.</a:t>
            </a:r>
          </a:p>
          <a:p>
            <a:pPr algn="just"/>
            <a:endParaRPr lang="es-MX" dirty="0"/>
          </a:p>
        </p:txBody>
      </p:sp>
    </p:spTree>
    <p:extLst>
      <p:ext uri="{BB962C8B-B14F-4D97-AF65-F5344CB8AC3E}">
        <p14:creationId xmlns:p14="http://schemas.microsoft.com/office/powerpoint/2010/main" val="3409167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Aquellas orientadas al proceso</a:t>
            </a:r>
            <a:endParaRPr lang="es-MX" dirty="0"/>
          </a:p>
        </p:txBody>
      </p:sp>
      <p:sp>
        <p:nvSpPr>
          <p:cNvPr id="3" name="2 Marcador de contenido"/>
          <p:cNvSpPr>
            <a:spLocks noGrp="1"/>
          </p:cNvSpPr>
          <p:nvPr>
            <p:ph idx="1"/>
          </p:nvPr>
        </p:nvSpPr>
        <p:spPr>
          <a:xfrm>
            <a:off x="457200" y="1268760"/>
            <a:ext cx="8229600" cy="4857403"/>
          </a:xfrm>
        </p:spPr>
        <p:txBody>
          <a:bodyPr/>
          <a:lstStyle/>
          <a:p>
            <a:r>
              <a:rPr lang="es-MX" dirty="0" smtClean="0"/>
              <a:t>Diseñadas especialmente para cambiar actitudes , desarrollar habilidades. Enfocada a la interacción.</a:t>
            </a:r>
          </a:p>
          <a:p>
            <a:pPr lvl="1"/>
            <a:r>
              <a:rPr lang="es-MX" dirty="0" smtClean="0"/>
              <a:t>Ejercicios en equipos</a:t>
            </a:r>
          </a:p>
          <a:p>
            <a:pPr lvl="1"/>
            <a:r>
              <a:rPr lang="es-MX" dirty="0" smtClean="0"/>
              <a:t>Juego de roles o dramatización</a:t>
            </a:r>
          </a:p>
          <a:p>
            <a:pPr lvl="1"/>
            <a:r>
              <a:rPr lang="es-MX" dirty="0" smtClean="0"/>
              <a:t>Simulaciones de situaciones de trabajo</a:t>
            </a:r>
          </a:p>
          <a:p>
            <a:pPr lvl="1"/>
            <a:r>
              <a:rPr lang="es-MX" dirty="0" smtClean="0"/>
              <a:t>Filmaciones y retroalimentación</a:t>
            </a:r>
          </a:p>
          <a:p>
            <a:pPr lvl="1"/>
            <a:r>
              <a:rPr lang="es-MX" dirty="0" smtClean="0"/>
              <a:t>Análisis de video</a:t>
            </a:r>
          </a:p>
          <a:p>
            <a:pPr lvl="1"/>
            <a:r>
              <a:rPr lang="es-MX" dirty="0" smtClean="0"/>
              <a:t>Discusión de casos.</a:t>
            </a:r>
            <a:endParaRPr lang="es-MX" dirty="0"/>
          </a:p>
        </p:txBody>
      </p:sp>
    </p:spTree>
    <p:extLst>
      <p:ext uri="{BB962C8B-B14F-4D97-AF65-F5344CB8AC3E}">
        <p14:creationId xmlns:p14="http://schemas.microsoft.com/office/powerpoint/2010/main" val="3007575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Sugerencias para el diseño de las actividades de capacitación</a:t>
            </a:r>
            <a:endParaRPr lang="es-MX" dirty="0"/>
          </a:p>
        </p:txBody>
      </p:sp>
      <p:sp>
        <p:nvSpPr>
          <p:cNvPr id="3" name="2 Marcador de contenido"/>
          <p:cNvSpPr>
            <a:spLocks noGrp="1"/>
          </p:cNvSpPr>
          <p:nvPr>
            <p:ph idx="1"/>
          </p:nvPr>
        </p:nvSpPr>
        <p:spPr/>
        <p:txBody>
          <a:bodyPr>
            <a:normAutofit lnSpcReduction="10000"/>
          </a:bodyPr>
          <a:lstStyle/>
          <a:p>
            <a:r>
              <a:rPr lang="es-MX" dirty="0" smtClean="0"/>
              <a:t>Al establecer objetivos se recomienda enfocar las necesidades de capacitación, una a una.</a:t>
            </a:r>
          </a:p>
          <a:p>
            <a:r>
              <a:rPr lang="es-MX" dirty="0" smtClean="0"/>
              <a:t>Los objetivos deberán de definirse con anterioridad, deben ser medibles, observables, específicos y realistas.</a:t>
            </a:r>
          </a:p>
          <a:p>
            <a:r>
              <a:rPr lang="es-MX" dirty="0" smtClean="0"/>
              <a:t>Se recomienda dividir el trabajo a través de módulos, sobre los contenidos a tratar.</a:t>
            </a:r>
          </a:p>
          <a:p>
            <a:r>
              <a:rPr lang="es-MX" dirty="0" smtClean="0"/>
              <a:t>La metodología debe ser elegida tomando en cuenta la disponibilidad de los recursos.</a:t>
            </a:r>
            <a:endParaRPr lang="es-MX" dirty="0"/>
          </a:p>
        </p:txBody>
      </p:sp>
    </p:spTree>
    <p:extLst>
      <p:ext uri="{BB962C8B-B14F-4D97-AF65-F5344CB8AC3E}">
        <p14:creationId xmlns:p14="http://schemas.microsoft.com/office/powerpoint/2010/main" val="1833229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Evaluación de la capacitación</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dirty="0" smtClean="0"/>
              <a:t>Los resultados se deben expresar en valores cuantificables.</a:t>
            </a:r>
          </a:p>
          <a:p>
            <a:pPr algn="just"/>
            <a:r>
              <a:rPr lang="es-MX" dirty="0" smtClean="0"/>
              <a:t>El impacto y valor que generan las actividades de capacitación tendrían que traducirse en una mejora en el rendimiento y productividad de los empleados.</a:t>
            </a:r>
          </a:p>
          <a:p>
            <a:pPr marL="514350" indent="-514350" algn="just">
              <a:buFont typeface="+mj-lt"/>
              <a:buAutoNum type="arabicPeriod"/>
            </a:pPr>
            <a:r>
              <a:rPr lang="es-MX" dirty="0" smtClean="0"/>
              <a:t>Volumen de ventas</a:t>
            </a:r>
          </a:p>
          <a:p>
            <a:pPr marL="514350" indent="-514350" algn="just">
              <a:buFont typeface="+mj-lt"/>
              <a:buAutoNum type="arabicPeriod"/>
            </a:pPr>
            <a:r>
              <a:rPr lang="es-MX" dirty="0" smtClean="0"/>
              <a:t>Disminución de tasas de ausentismo</a:t>
            </a:r>
          </a:p>
          <a:p>
            <a:pPr marL="514350" indent="-514350" algn="just">
              <a:buFont typeface="+mj-lt"/>
              <a:buAutoNum type="arabicPeriod"/>
            </a:pPr>
            <a:r>
              <a:rPr lang="es-MX" dirty="0" smtClean="0"/>
              <a:t>Disminución de la tasa de rotación</a:t>
            </a:r>
            <a:endParaRPr lang="es-MX" dirty="0"/>
          </a:p>
          <a:p>
            <a:pPr marL="514350" indent="-514350" algn="just">
              <a:buFont typeface="+mj-lt"/>
              <a:buAutoNum type="arabicPeriod"/>
            </a:pPr>
            <a:r>
              <a:rPr lang="es-MX" dirty="0" smtClean="0"/>
              <a:t>Mejoras en la calidad/procesos de negocios </a:t>
            </a:r>
          </a:p>
          <a:p>
            <a:pPr marL="514350" indent="-514350" algn="just">
              <a:buFont typeface="+mj-lt"/>
              <a:buAutoNum type="arabicPeriod"/>
            </a:pPr>
            <a:r>
              <a:rPr lang="es-MX" dirty="0" err="1" smtClean="0"/>
              <a:t>Disminucion</a:t>
            </a:r>
            <a:r>
              <a:rPr lang="es-MX" dirty="0" smtClean="0"/>
              <a:t> del retorno de </a:t>
            </a:r>
            <a:r>
              <a:rPr lang="es-MX" dirty="0" err="1" smtClean="0"/>
              <a:t>producctos</a:t>
            </a:r>
            <a:r>
              <a:rPr lang="es-MX" dirty="0" smtClean="0"/>
              <a:t> defectuosos.</a:t>
            </a:r>
          </a:p>
          <a:p>
            <a:pPr marL="514350" indent="-514350" algn="just">
              <a:buFont typeface="+mj-lt"/>
              <a:buAutoNum type="arabicPeriod"/>
            </a:pPr>
            <a:r>
              <a:rPr lang="es-MX" dirty="0" smtClean="0"/>
              <a:t>aumento en las utilidades de la empresa </a:t>
            </a:r>
            <a:endParaRPr lang="es-MX" dirty="0"/>
          </a:p>
        </p:txBody>
      </p:sp>
    </p:spTree>
    <p:extLst>
      <p:ext uri="{BB962C8B-B14F-4D97-AF65-F5344CB8AC3E}">
        <p14:creationId xmlns:p14="http://schemas.microsoft.com/office/powerpoint/2010/main" val="3463457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Aspectos de la </a:t>
            </a:r>
            <a:r>
              <a:rPr lang="es-MX" dirty="0" err="1" smtClean="0"/>
              <a:t>capacitacion</a:t>
            </a:r>
            <a:r>
              <a:rPr lang="es-MX" dirty="0" smtClean="0"/>
              <a:t> de personal</a:t>
            </a:r>
            <a:endParaRPr lang="es-MX" dirty="0"/>
          </a:p>
        </p:txBody>
      </p:sp>
      <p:sp>
        <p:nvSpPr>
          <p:cNvPr id="3" name="2 Marcador de contenido"/>
          <p:cNvSpPr>
            <a:spLocks noGrp="1"/>
          </p:cNvSpPr>
          <p:nvPr>
            <p:ph idx="1"/>
          </p:nvPr>
        </p:nvSpPr>
        <p:spPr/>
        <p:txBody>
          <a:bodyPr/>
          <a:lstStyle/>
          <a:p>
            <a:r>
              <a:rPr lang="es-MX" dirty="0" smtClean="0"/>
              <a:t>Instalaciones adecuadas: </a:t>
            </a:r>
          </a:p>
          <a:p>
            <a:r>
              <a:rPr lang="es-MX" dirty="0" smtClean="0"/>
              <a:t>El resultado de la capacitación es tan importante como la productividad en el desempeño de los participante en su trabajo diario.</a:t>
            </a:r>
          </a:p>
          <a:p>
            <a:r>
              <a:rPr lang="es-MX" dirty="0" smtClean="0"/>
              <a:t>La </a:t>
            </a:r>
            <a:r>
              <a:rPr lang="es-MX" dirty="0" err="1" smtClean="0"/>
              <a:t>capacitacion</a:t>
            </a:r>
            <a:r>
              <a:rPr lang="es-MX" dirty="0" smtClean="0"/>
              <a:t> no es ni premio ni castigo.</a:t>
            </a:r>
          </a:p>
          <a:p>
            <a:r>
              <a:rPr lang="es-MX" dirty="0" smtClean="0"/>
              <a:t>La </a:t>
            </a:r>
            <a:r>
              <a:rPr lang="es-MX" dirty="0" err="1" smtClean="0"/>
              <a:t>capacitacion</a:t>
            </a:r>
            <a:r>
              <a:rPr lang="es-MX" dirty="0" smtClean="0"/>
              <a:t> debe tener su propio tiempo</a:t>
            </a:r>
            <a:endParaRPr lang="es-MX" dirty="0"/>
          </a:p>
        </p:txBody>
      </p:sp>
    </p:spTree>
    <p:extLst>
      <p:ext uri="{BB962C8B-B14F-4D97-AF65-F5344CB8AC3E}">
        <p14:creationId xmlns:p14="http://schemas.microsoft.com/office/powerpoint/2010/main" val="370715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Evaluación y seguimiento de la capacitación</a:t>
            </a:r>
            <a:endParaRPr lang="es-MX" dirty="0"/>
          </a:p>
        </p:txBody>
      </p:sp>
      <p:sp>
        <p:nvSpPr>
          <p:cNvPr id="3" name="2 Marcador de contenido"/>
          <p:cNvSpPr>
            <a:spLocks noGrp="1"/>
          </p:cNvSpPr>
          <p:nvPr>
            <p:ph idx="1"/>
          </p:nvPr>
        </p:nvSpPr>
        <p:spPr/>
        <p:txBody>
          <a:bodyPr/>
          <a:lstStyle/>
          <a:p>
            <a:r>
              <a:rPr lang="es-MX" dirty="0" smtClean="0"/>
              <a:t>Formas de evaluación:</a:t>
            </a:r>
          </a:p>
          <a:p>
            <a:r>
              <a:rPr lang="es-MX" dirty="0" err="1" smtClean="0"/>
              <a:t>Pretext</a:t>
            </a:r>
            <a:endParaRPr lang="es-MX" dirty="0" smtClean="0"/>
          </a:p>
          <a:p>
            <a:pPr lvl="1"/>
            <a:r>
              <a:rPr lang="es-MX" dirty="0" smtClean="0"/>
              <a:t>Escrita</a:t>
            </a:r>
          </a:p>
          <a:p>
            <a:pPr lvl="1"/>
            <a:r>
              <a:rPr lang="es-MX" dirty="0" smtClean="0"/>
              <a:t>Verbal</a:t>
            </a:r>
          </a:p>
          <a:p>
            <a:pPr lvl="1"/>
            <a:r>
              <a:rPr lang="es-MX" dirty="0" smtClean="0"/>
              <a:t>Practica</a:t>
            </a:r>
          </a:p>
          <a:p>
            <a:r>
              <a:rPr lang="es-MX" dirty="0" smtClean="0"/>
              <a:t>Interfase o evaluación durante el proceso</a:t>
            </a:r>
          </a:p>
          <a:p>
            <a:r>
              <a:rPr lang="es-MX" dirty="0" err="1" smtClean="0"/>
              <a:t>Postest</a:t>
            </a:r>
            <a:r>
              <a:rPr lang="es-MX" dirty="0" smtClean="0"/>
              <a:t>.</a:t>
            </a:r>
            <a:endParaRPr lang="es-MX" dirty="0"/>
          </a:p>
        </p:txBody>
      </p:sp>
    </p:spTree>
    <p:extLst>
      <p:ext uri="{BB962C8B-B14F-4D97-AF65-F5344CB8AC3E}">
        <p14:creationId xmlns:p14="http://schemas.microsoft.com/office/powerpoint/2010/main" val="327420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r>
              <a:rPr lang="es-MX" dirty="0" smtClean="0"/>
              <a:t>¿Que pueden hacer las áreas de recursos </a:t>
            </a:r>
            <a:r>
              <a:rPr lang="es-MX" dirty="0"/>
              <a:t>h</a:t>
            </a:r>
            <a:r>
              <a:rPr lang="es-MX" dirty="0" smtClean="0"/>
              <a:t>umanos para transformarse en un aliado estratégico de la organización.?</a:t>
            </a:r>
          </a:p>
          <a:p>
            <a:r>
              <a:rPr lang="es-MX" dirty="0"/>
              <a:t>¿</a:t>
            </a:r>
            <a:r>
              <a:rPr lang="es-MX" dirty="0" smtClean="0"/>
              <a:t>Cual es la responsabilidad de las jefaturas y gerencias frente al procesos de capacitación?</a:t>
            </a:r>
          </a:p>
          <a:p>
            <a:r>
              <a:rPr lang="es-MX" dirty="0" smtClean="0"/>
              <a:t>¿Cuáles son las ventajas de capacitar al personal de una empresa?</a:t>
            </a:r>
          </a:p>
          <a:p>
            <a:r>
              <a:rPr lang="es-MX" dirty="0" smtClean="0"/>
              <a:t>¿En tu proyecto cual seria el área donde se llevaría a cabo </a:t>
            </a:r>
            <a:r>
              <a:rPr lang="es-MX" smtClean="0"/>
              <a:t>una capacitación?</a:t>
            </a:r>
            <a:endParaRPr lang="es-MX" dirty="0"/>
          </a:p>
        </p:txBody>
      </p:sp>
    </p:spTree>
    <p:extLst>
      <p:ext uri="{BB962C8B-B14F-4D97-AF65-F5344CB8AC3E}">
        <p14:creationId xmlns:p14="http://schemas.microsoft.com/office/powerpoint/2010/main" val="22437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Adiestramiento </a:t>
            </a:r>
            <a:endParaRPr lang="es-MX" dirty="0"/>
          </a:p>
        </p:txBody>
      </p:sp>
      <p:sp>
        <p:nvSpPr>
          <p:cNvPr id="3" name="2 Marcador de contenido"/>
          <p:cNvSpPr>
            <a:spLocks noGrp="1"/>
          </p:cNvSpPr>
          <p:nvPr>
            <p:ph idx="1"/>
          </p:nvPr>
        </p:nvSpPr>
        <p:spPr/>
        <p:txBody>
          <a:bodyPr/>
          <a:lstStyle/>
          <a:p>
            <a:pPr algn="just"/>
            <a:r>
              <a:rPr lang="es-MX" dirty="0" smtClean="0"/>
              <a:t>Acción destinada a desarrollar las habilidades y destreza del trabajador, con el propósito de incrementar la eficiencia en su puesto de trabajo.</a:t>
            </a:r>
            <a:endParaRPr lang="es-MX" dirty="0"/>
          </a:p>
        </p:txBody>
      </p:sp>
    </p:spTree>
    <p:extLst>
      <p:ext uri="{BB962C8B-B14F-4D97-AF65-F5344CB8AC3E}">
        <p14:creationId xmlns:p14="http://schemas.microsoft.com/office/powerpoint/2010/main" val="367059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Desarrollo </a:t>
            </a:r>
            <a:endParaRPr lang="es-MX" dirty="0"/>
          </a:p>
        </p:txBody>
      </p:sp>
      <p:sp>
        <p:nvSpPr>
          <p:cNvPr id="3" name="2 Marcador de contenido"/>
          <p:cNvSpPr>
            <a:spLocks noGrp="1"/>
          </p:cNvSpPr>
          <p:nvPr>
            <p:ph idx="1"/>
          </p:nvPr>
        </p:nvSpPr>
        <p:spPr/>
        <p:txBody>
          <a:bodyPr/>
          <a:lstStyle/>
          <a:p>
            <a:pPr algn="just"/>
            <a:r>
              <a:rPr lang="es-MX" dirty="0" smtClean="0"/>
              <a:t>Acción destinada a modificar las actitudes de los seres humanos, con objeto de que se preparen </a:t>
            </a:r>
            <a:r>
              <a:rPr lang="es-MX" dirty="0"/>
              <a:t>e</a:t>
            </a:r>
            <a:r>
              <a:rPr lang="es-MX" dirty="0" smtClean="0"/>
              <a:t>motivamente para desempeñar su trabajo y que esto se refleje en la superación personal.</a:t>
            </a:r>
            <a:endParaRPr lang="es-MX" dirty="0"/>
          </a:p>
        </p:txBody>
      </p:sp>
    </p:spTree>
    <p:extLst>
      <p:ext uri="{BB962C8B-B14F-4D97-AF65-F5344CB8AC3E}">
        <p14:creationId xmlns:p14="http://schemas.microsoft.com/office/powerpoint/2010/main" val="304924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pPr algn="just"/>
            <a:r>
              <a:rPr lang="es-MX" dirty="0" smtClean="0"/>
              <a:t>A Para que se pueda proporcionar la capacitación se debe partir de una necesidad, carencia o mejora.</a:t>
            </a:r>
          </a:p>
          <a:p>
            <a:pPr algn="just"/>
            <a:r>
              <a:rPr lang="es-MX" dirty="0" smtClean="0"/>
              <a:t>De acuerdo con el proceso correspondiente, las fases para implantar adecuadamente un programa de capacitación son las siguientes:</a:t>
            </a:r>
          </a:p>
          <a:p>
            <a:endParaRPr lang="es-MX" dirty="0"/>
          </a:p>
          <a:p>
            <a:pPr marL="0" indent="0">
              <a:buNone/>
            </a:pPr>
            <a:r>
              <a:rPr lang="es-MX" dirty="0" smtClean="0"/>
              <a:t>  </a:t>
            </a:r>
            <a:endParaRPr lang="es-MX" dirty="0"/>
          </a:p>
        </p:txBody>
      </p:sp>
    </p:spTree>
    <p:extLst>
      <p:ext uri="{BB962C8B-B14F-4D97-AF65-F5344CB8AC3E}">
        <p14:creationId xmlns:p14="http://schemas.microsoft.com/office/powerpoint/2010/main" val="4111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pPr marL="514350" indent="-514350" algn="ctr">
              <a:buFont typeface="+mj-lt"/>
              <a:buAutoNum type="alphaLcParenR"/>
            </a:pPr>
            <a:r>
              <a:rPr lang="es-MX" dirty="0" smtClean="0"/>
              <a:t>Planeación.</a:t>
            </a:r>
          </a:p>
          <a:p>
            <a:pPr marL="514350" indent="-514350" algn="ctr">
              <a:buFont typeface="+mj-lt"/>
              <a:buAutoNum type="alphaLcParenR"/>
            </a:pPr>
            <a:r>
              <a:rPr lang="es-MX" dirty="0" smtClean="0"/>
              <a:t>Organización</a:t>
            </a:r>
          </a:p>
          <a:p>
            <a:pPr marL="514350" indent="-514350" algn="ctr">
              <a:buFont typeface="+mj-lt"/>
              <a:buAutoNum type="alphaLcParenR"/>
            </a:pPr>
            <a:r>
              <a:rPr lang="es-MX" dirty="0" smtClean="0"/>
              <a:t>Ejecución.</a:t>
            </a:r>
          </a:p>
          <a:p>
            <a:pPr marL="514350" indent="-514350" algn="ctr">
              <a:buFont typeface="+mj-lt"/>
              <a:buAutoNum type="alphaLcParenR"/>
            </a:pPr>
            <a:r>
              <a:rPr lang="es-MX" dirty="0" smtClean="0"/>
              <a:t>Evaluación y seguimiento</a:t>
            </a:r>
          </a:p>
          <a:p>
            <a:pPr marL="0" indent="0" algn="ctr">
              <a:buNone/>
            </a:pPr>
            <a:endParaRPr lang="es-MX" dirty="0"/>
          </a:p>
        </p:txBody>
      </p:sp>
    </p:spTree>
    <p:extLst>
      <p:ext uri="{BB962C8B-B14F-4D97-AF65-F5344CB8AC3E}">
        <p14:creationId xmlns:p14="http://schemas.microsoft.com/office/powerpoint/2010/main" val="194952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a:t>
            </a:r>
            <a:r>
              <a:rPr lang="es-MX" dirty="0" smtClean="0"/>
              <a:t>laneación</a:t>
            </a:r>
            <a:endParaRPr lang="es-MX" dirty="0"/>
          </a:p>
        </p:txBody>
      </p:sp>
      <p:sp>
        <p:nvSpPr>
          <p:cNvPr id="3" name="2 Marcador de contenido"/>
          <p:cNvSpPr>
            <a:spLocks noGrp="1"/>
          </p:cNvSpPr>
          <p:nvPr>
            <p:ph idx="1"/>
          </p:nvPr>
        </p:nvSpPr>
        <p:spPr/>
        <p:txBody>
          <a:bodyPr/>
          <a:lstStyle/>
          <a:p>
            <a:pPr algn="just"/>
            <a:r>
              <a:rPr lang="es-MX" dirty="0" smtClean="0"/>
              <a:t>Se determina que hacer y consta de tres elementos principales: </a:t>
            </a:r>
          </a:p>
          <a:p>
            <a:pPr algn="just"/>
            <a:r>
              <a:rPr lang="es-MX" dirty="0" smtClean="0"/>
              <a:t>Detección de necesidades de capacitación.</a:t>
            </a:r>
          </a:p>
          <a:p>
            <a:pPr algn="just"/>
            <a:r>
              <a:rPr lang="es-MX" dirty="0" smtClean="0"/>
              <a:t>Establecimiento de objetivos y</a:t>
            </a:r>
          </a:p>
          <a:p>
            <a:pPr algn="just"/>
            <a:r>
              <a:rPr lang="es-MX" dirty="0" smtClean="0"/>
              <a:t>Establecimiento de planes y programas.</a:t>
            </a:r>
            <a:endParaRPr lang="es-MX" dirty="0"/>
          </a:p>
        </p:txBody>
      </p:sp>
    </p:spTree>
    <p:extLst>
      <p:ext uri="{BB962C8B-B14F-4D97-AF65-F5344CB8AC3E}">
        <p14:creationId xmlns:p14="http://schemas.microsoft.com/office/powerpoint/2010/main" val="32462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5937523"/>
          </a:xfrm>
        </p:spPr>
        <p:txBody>
          <a:bodyPr/>
          <a:lstStyle/>
          <a:p>
            <a:pPr algn="just"/>
            <a:r>
              <a:rPr lang="es-MX" dirty="0" smtClean="0"/>
              <a:t>La capacitación representa para las organizaciones uno de los medios mas efectivos para asegurar la formación permanente de sus recursos, respecto a las funciones laborales que deben desempeñar en el puesto de trabajo que ocupan.</a:t>
            </a:r>
          </a:p>
          <a:p>
            <a:pPr algn="just"/>
            <a:r>
              <a:rPr lang="es-MX" dirty="0" smtClean="0"/>
              <a:t>Identificación de áreas ineficientes susceptibles.</a:t>
            </a:r>
          </a:p>
          <a:p>
            <a:pPr algn="just"/>
            <a:r>
              <a:rPr lang="es-MX" dirty="0" smtClean="0"/>
              <a:t>Prioridades de capacitación.</a:t>
            </a:r>
          </a:p>
          <a:p>
            <a:pPr marL="0" indent="0" algn="just">
              <a:buNone/>
            </a:pPr>
            <a:r>
              <a:rPr lang="es-MX" dirty="0" smtClean="0"/>
              <a:t> </a:t>
            </a:r>
            <a:endParaRPr lang="es-MX" dirty="0"/>
          </a:p>
        </p:txBody>
      </p:sp>
    </p:spTree>
    <p:extLst>
      <p:ext uri="{BB962C8B-B14F-4D97-AF65-F5344CB8AC3E}">
        <p14:creationId xmlns:p14="http://schemas.microsoft.com/office/powerpoint/2010/main" val="1671807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smtClean="0"/>
              <a:t>Organización </a:t>
            </a:r>
            <a:endParaRPr lang="es-MX" dirty="0"/>
          </a:p>
        </p:txBody>
      </p:sp>
      <p:sp>
        <p:nvSpPr>
          <p:cNvPr id="3" name="2 Marcador de contenido"/>
          <p:cNvSpPr>
            <a:spLocks noGrp="1"/>
          </p:cNvSpPr>
          <p:nvPr>
            <p:ph idx="1"/>
          </p:nvPr>
        </p:nvSpPr>
        <p:spPr>
          <a:xfrm>
            <a:off x="457200" y="1124744"/>
            <a:ext cx="8229600" cy="5001419"/>
          </a:xfrm>
        </p:spPr>
        <p:txBody>
          <a:bodyPr/>
          <a:lstStyle/>
          <a:p>
            <a:r>
              <a:rPr lang="es-MX" dirty="0" smtClean="0"/>
              <a:t>Se enfatiza el conque hacerlo.</a:t>
            </a:r>
          </a:p>
          <a:p>
            <a:r>
              <a:rPr lang="es-MX" dirty="0" smtClean="0"/>
              <a:t>Disponer de elementos tecnológicos humanos y físicos para su realización.</a:t>
            </a:r>
          </a:p>
          <a:p>
            <a:r>
              <a:rPr lang="es-MX" dirty="0" smtClean="0"/>
              <a:t>La organización se conforma de los siguientes elementos:</a:t>
            </a:r>
          </a:p>
          <a:p>
            <a:r>
              <a:rPr lang="es-MX" dirty="0" smtClean="0"/>
              <a:t>Estructuras y sistemas:</a:t>
            </a:r>
          </a:p>
          <a:p>
            <a:pPr lvl="1"/>
            <a:r>
              <a:rPr lang="es-MX" dirty="0" smtClean="0"/>
              <a:t>Espacios </a:t>
            </a:r>
            <a:r>
              <a:rPr lang="es-MX" dirty="0" err="1" smtClean="0"/>
              <a:t>fisicos</a:t>
            </a:r>
            <a:r>
              <a:rPr lang="es-MX" dirty="0" smtClean="0"/>
              <a:t> </a:t>
            </a:r>
          </a:p>
          <a:p>
            <a:pPr lvl="1"/>
            <a:r>
              <a:rPr lang="es-MX" dirty="0" smtClean="0"/>
              <a:t>Dependencia organizacional</a:t>
            </a:r>
          </a:p>
          <a:p>
            <a:pPr lvl="1"/>
            <a:r>
              <a:rPr lang="es-MX" dirty="0" smtClean="0"/>
              <a:t>Autoridad </a:t>
            </a:r>
            <a:endParaRPr lang="es-MX" dirty="0"/>
          </a:p>
        </p:txBody>
      </p:sp>
    </p:spTree>
    <p:extLst>
      <p:ext uri="{BB962C8B-B14F-4D97-AF65-F5344CB8AC3E}">
        <p14:creationId xmlns:p14="http://schemas.microsoft.com/office/powerpoint/2010/main" val="33133790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1251</Words>
  <Application>Microsoft Office PowerPoint</Application>
  <PresentationFormat>Presentación en pantalla (4:3)</PresentationFormat>
  <Paragraphs>133</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Capacitación y desarrollo</vt:lpstr>
      <vt:lpstr>Proceso de capacitación</vt:lpstr>
      <vt:lpstr>Adiestramiento </vt:lpstr>
      <vt:lpstr>Desarrollo </vt:lpstr>
      <vt:lpstr>Presentación de PowerPoint</vt:lpstr>
      <vt:lpstr>Presentación de PowerPoint</vt:lpstr>
      <vt:lpstr>Planeación</vt:lpstr>
      <vt:lpstr>Presentación de PowerPoint</vt:lpstr>
      <vt:lpstr>Organización </vt:lpstr>
      <vt:lpstr>Presentación de PowerPoint</vt:lpstr>
      <vt:lpstr>Ejecución </vt:lpstr>
      <vt:lpstr>Evaluación y seguimiento</vt:lpstr>
      <vt:lpstr>Planeación de necesidades de capacitación</vt:lpstr>
      <vt:lpstr>Presentación de PowerPoint</vt:lpstr>
      <vt:lpstr>Presentación de PowerPoint</vt:lpstr>
      <vt:lpstr>Desarrollo del recurso humano</vt:lpstr>
      <vt:lpstr>Modelo de capacitación</vt:lpstr>
      <vt:lpstr>Presentación de PowerPoint</vt:lpstr>
      <vt:lpstr>Tipos de capacitación</vt:lpstr>
      <vt:lpstr>Presentación de PowerPoint</vt:lpstr>
      <vt:lpstr>Metodologías para la capacitación</vt:lpstr>
      <vt:lpstr>Aquellas orientadas al proceso</vt:lpstr>
      <vt:lpstr>Sugerencias para el diseño de las actividades de capacitación</vt:lpstr>
      <vt:lpstr>Evaluación de la capacitación</vt:lpstr>
      <vt:lpstr>Aspectos de la capacitacion de personal</vt:lpstr>
      <vt:lpstr>Evaluación y seguimiento de la capacitación</vt:lpstr>
      <vt:lpstr>Presentación de PowerPoint</vt:lpstr>
    </vt:vector>
  </TitlesOfParts>
  <Company>vtc-tea haulin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Capacitación y desarrollo</dc:title>
  <dc:creator>erick</dc:creator>
  <cp:lastModifiedBy>asus</cp:lastModifiedBy>
  <cp:revision>21</cp:revision>
  <dcterms:created xsi:type="dcterms:W3CDTF">2012-03-01T16:31:19Z</dcterms:created>
  <dcterms:modified xsi:type="dcterms:W3CDTF">2013-02-26T19:54:34Z</dcterms:modified>
</cp:coreProperties>
</file>