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20" name="19 Marcador de pie de página"/>
          <p:cNvSpPr>
            <a:spLocks noGrp="1"/>
          </p:cNvSpPr>
          <p:nvPr>
            <p:ph type="ftr" sz="quarter" idx="11"/>
          </p:nvPr>
        </p:nvSpPr>
        <p:spPr/>
        <p:txBody>
          <a:bodyPr/>
          <a:lstStyle>
            <a:extLst/>
          </a:lstStyle>
          <a:p>
            <a:endParaRPr lang="es-MX"/>
          </a:p>
        </p:txBody>
      </p:sp>
      <p:sp>
        <p:nvSpPr>
          <p:cNvPr id="10" name="9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190094F6-458D-4004-8CDF-4040A8376C6D}" type="datetimeFigureOut">
              <a:rPr lang="es-MX" smtClean="0"/>
              <a:pPr/>
              <a:t>06/06/2013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4893462-455A-4D30-8D66-C4A556830B31}" type="slidenum">
              <a:rPr lang="es-MX" smtClean="0"/>
              <a:pPr/>
              <a:t>‹Nº›</a:t>
            </a:fld>
            <a:endParaRPr lang="es-MX"/>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90094F6-458D-4004-8CDF-4040A8376C6D}" type="datetimeFigureOut">
              <a:rPr lang="es-MX" smtClean="0"/>
              <a:pPr/>
              <a:t>06/06/2013</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4893462-455A-4D30-8D66-C4A556830B31}" type="slidenum">
              <a:rPr lang="es-MX" smtClean="0"/>
              <a:pPr/>
              <a:t>‹Nº›</a:t>
            </a:fld>
            <a:endParaRPr lang="es-MX"/>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http://www.logotypes101.com/logos/428/0ABDD9DBF8C123FAB7127C7551683EC0/une.png"/>
          <p:cNvPicPr>
            <a:picLocks noChangeAspect="1" noChangeArrowheads="1"/>
          </p:cNvPicPr>
          <p:nvPr/>
        </p:nvPicPr>
        <p:blipFill>
          <a:blip r:embed="rId2"/>
          <a:srcRect/>
          <a:stretch>
            <a:fillRect/>
          </a:stretch>
        </p:blipFill>
        <p:spPr bwMode="auto">
          <a:xfrm>
            <a:off x="2357422" y="285728"/>
            <a:ext cx="4286280" cy="3071834"/>
          </a:xfrm>
          <a:prstGeom prst="rect">
            <a:avLst/>
          </a:prstGeom>
          <a:noFill/>
        </p:spPr>
      </p:pic>
      <p:sp>
        <p:nvSpPr>
          <p:cNvPr id="5" name="4 CuadroTexto"/>
          <p:cNvSpPr txBox="1"/>
          <p:nvPr/>
        </p:nvSpPr>
        <p:spPr>
          <a:xfrm>
            <a:off x="1571604" y="3429000"/>
            <a:ext cx="7072362" cy="2585323"/>
          </a:xfrm>
          <a:prstGeom prst="rect">
            <a:avLst/>
          </a:prstGeom>
          <a:noFill/>
        </p:spPr>
        <p:txBody>
          <a:bodyPr wrap="square" rtlCol="0">
            <a:spAutoFit/>
          </a:bodyPr>
          <a:lstStyle/>
          <a:p>
            <a:pPr algn="ctr"/>
            <a:r>
              <a:rPr lang="es-MX" dirty="0" smtClean="0"/>
              <a:t>DESARROLLO DE LA COMUNIDAD</a:t>
            </a:r>
          </a:p>
          <a:p>
            <a:pPr algn="ctr"/>
            <a:r>
              <a:rPr lang="es-MX" dirty="0" smtClean="0"/>
              <a:t>METODOLOGÍA SOCIAL</a:t>
            </a:r>
          </a:p>
          <a:p>
            <a:pPr algn="ctr"/>
            <a:endParaRPr lang="es-MX" dirty="0"/>
          </a:p>
          <a:p>
            <a:pPr algn="ctr"/>
            <a:r>
              <a:rPr lang="es-MX" dirty="0" smtClean="0"/>
              <a:t>EQUIPO 5</a:t>
            </a:r>
          </a:p>
          <a:p>
            <a:pPr algn="ctr"/>
            <a:r>
              <a:rPr lang="es-MX" dirty="0" smtClean="0"/>
              <a:t>THANIA NIETO</a:t>
            </a:r>
          </a:p>
          <a:p>
            <a:pPr algn="ctr"/>
            <a:r>
              <a:rPr lang="es-MX" dirty="0" smtClean="0"/>
              <a:t>GERALDINE ZUÑIGA</a:t>
            </a:r>
          </a:p>
          <a:p>
            <a:pPr algn="ctr"/>
            <a:r>
              <a:rPr lang="es-MX" dirty="0" smtClean="0"/>
              <a:t>ANA BELÉN VÁZQUEZ</a:t>
            </a:r>
          </a:p>
          <a:p>
            <a:pPr algn="ctr"/>
            <a:r>
              <a:rPr lang="es-MX" dirty="0" smtClean="0"/>
              <a:t>GABRIELA SOLIS</a:t>
            </a:r>
          </a:p>
          <a:p>
            <a:pPr algn="ctr"/>
            <a:r>
              <a:rPr lang="es-MX" dirty="0" smtClean="0"/>
              <a:t> </a:t>
            </a:r>
            <a:endParaRPr lang="es-MX" dirty="0"/>
          </a:p>
        </p:txBody>
      </p:sp>
      <p:sp>
        <p:nvSpPr>
          <p:cNvPr id="60420" name="AutoShape 4" descr="data:image/jpeg;base64,/9j/4AAQSkZJRgABAQAAAQABAAD/2wCEAAkGBxIQDxUUEBQVFBQUFRAWEhcVFBQVFRQUFxQWGBQWFRYYHCggGholHRgUIjEiJSkrLi4uGR8zODMsNygtLisBCgoKDg0OGxAQGy8kHyQsLCwsLjQsLCwsLC0sLCwsLCwsLCwsLCwsLCwsLCwsLCwsLCwsLCwsLCwsLCwsLCwsLP/AABEIAMIBAwMBIgACEQEDEQH/xAAcAAEAAQUBAQAAAAAAAAAAAAAABgEDBAUHAgj/xABIEAACAQMCAwQGBgYGCQUAAAABAgMABBESIQUGMRNBUWEHInGBkaEUMkJSscEzYoKSovByc7LC0eEVIyRDU2OTo/EWJTREVP/EABoBAQADAQEBAAAAAAAAAAAAAAACAwQBBQb/xAAvEQACAgEDAwEGBgMBAAAAAAAAAQIRAwQSMSFBURMFImFxkfAygaGxweEjJNEU/9oADAMBAAIRAxEAPwDi/wBI8qtyPmvNK4TbYpSlDgpVQtNNAUpVRVc0B5quKVSgK4pmqUoCuapSlAKUpQClKrmgKUxSlAKrmqUoBSlKAUpSgFKUoBSlKAUpSgFKUoBRetZhI8vlXkgeVcsltLZjFeTGK8lj41TUa6ctHo7VTVXkmlDllc1SlKAUpSgFKUoBSlKAUpSgFKUoBSlKAUpSgFKUoBSlKAUpSgFKUoBSlKAUpSgFKUoBSqqua9dnQUeKYr1poWoKPNVpmqUBWqUpQClKUApSlAKUpQClKUApSlAKUpQClKUApSr0FnJIMpG7gdSqMw+IFBRZpQjHu60oBSlKAUpSgFKUoC+kQIBoYhXiY77H4V41HxrhJtG04Hws3NwsSnTnJY9cKNyfb3e+uipynZBNJiz+sWfUfPIO3urmnA+KG1uFlG+Mhhnqp2I/nwrqPD+NQTrmORT4qSAw9qnes+beuOD1vZqwSi1JLd8fHwIRzbyx9FHaREtETgg7shPTJ71PjUWroPPPG4vo7QKwd3K5CkHQFYNuR37DaufCrcTk49TFroY4Zax8fsxSmKrVhkKVsuXuEm8uViDac6izdcKoycDvNa2pvyHy8kyfSDLIkiSEL2ZUYwB11Kc5z08KhOW2NmjTYXlyqNX5+Xc13N/Kn0EI6Prjc6dwAytgnu2IIB+FRmuw8b5cS80iaabC50gGIKCftECPc/ztXM+DcDe6vPoysFOZAzHoAmcnHf06VDFk3R6vgv12kePItipPgmnL3o2intElmlkV5UDqE06VVhlMgjLHGCdx4edQHi1g1tPJC5BaNipI6HwI9owa7dwTh1zbWwh7aOTQNMTNEwKjuDAP6wHd02rm/OvKM1spuXmWbXJ/rPVKEFuhAycju8tq5jyXJpsnqdLtxJxi01yQ6lKVeeaKkvKvKD38cjrIsYjIUAgnU2M4O/qjpvv7NqjJrt/LfCbdLOPTEoLwxdqcbvlATrP2up6+NVZZ7UbNFp/Wm74RxGlbzna3jiv5UhUIg7IhQMAZjUnA7tzVzkbhcV1d6JwWRYpnKgkZKrhckb4yQdvCrNyqzO8T9T0+90Z/GORzb2nbGYM6ojSJp9UasZCtncjI3xvviohXZbjg0MkIhcOY1xhTLLsF6fa6DuB6YrjR8vdVeKe67NWu0ywuNd15vquRQCmKuRgZGoHGRq9md/lVphOmcickxiJLi7QO7gNFG26KhHqs4+0xG4B2AI7+nQF2GBsB0x0q2soYZX6pwVx0wdxjyxVdVedObk+p9Vp9PHFBKP18ke5y5WjvYmZVC3CgmNwMFiPsP4g/KuKaTX0RcXKxozucKgLMT3ADJNfP9y5eRnxjUztjwyScfOtGnk2mmeX7UxQjJNcvkx9NdA9GXIkV/FPdXjOttB6oWMgNJLpDY1EHAAK925YeG8Ht7Z5HVEUs7sqoo6szEBQPMkgV2Pl2xuOGWUlldxIHd+1VkkViobTs+PNfgavnLarPPwYvUyKJzTnTg0drOohyEdNWlm1FSGI643HSo/pqSc7RzG51ShQGXEYVs4RT37DfJJ99aDQa5B+6rJamKWWSiqVlrTVaudmaVMoo9dgPE1TsB4mspmFedBqNlm1HSeHcMghQLHGnQZYqCzeZJrMCr91f3RWr4Jca7aM9TpCn2r6p/CsxZMjNY5XZ9Hj2bVSRk661HNNkk1s5ZQXjUsjfaGNyM+BAO1Z+urJfWHU+a+0FQc/OkbTs5kUZRcWuTmXZCnYiveMbHu2NK2nztI8diPD8anHo+nCwyrnGJYzjP3wF/EVCqyuFyabiJvCSL+2M1Ccd0aL9Nk9LIpI6zLLgA5+0vzIH51BOViE42Md810M+REn+VSXjp1Ws6/8AKc/wk/lXPOFXpt545VAJjYNg7AjoR5bE1Rij7rPS1+VLJC+zs7ssmRUT9JB1WDeUkf8Aarccv8Q+kWscpGnXrOAc49dhjPuqIekTjOA1ro3Jjk152x4Yx1yKqxxe+jVqZx9By7NdPz4IBoHgPhVdA8B8KEgdavw2kjjKI7DxVGI+IGK3HztFjSPCur8j3zyWIMhyQzouwGFRFC/IVz/hPA2mnWKRxDq1b4Er5AJwIUbW3TuFdD4NYLaQPFHKsyxGRnkGhdIbAyULkjBIB7xnfFZ8841Ru0EtmRt9FRy2+vXuJDLJgu+nOBgbKFGB7AK3HI96Ib1QQT2wEAxjZpJIwCfLb51h8Z4dBBpEF0lzketpikQpgDqWyp9xPSrnKNuz31uVViEniZiASF0MGOSNh0q604/AyRclNPvZPuM8WW3ieRgTn1RjGcsduvdtXKVGBU555k/2WMfrLn/udflUHBqGFVGzX7Qm3krwXIIWkcJGrO7HCqoLMx8ABua3B5Pv/wD87fvxZ+GupJ6L7dQk0uPXLCMHvCaQzAe0kZ9gqb5qGTPtlSRdpfZ3qw3ydWQ/lWfiFqointZXiGyMuhnQeGNXrL8x59Kk03E9K57G5Y/dW2mJ/s4+dZWapms8ppu6PTx6fJjjtU/qjnnNPEL+7GhbS5jhyDpMMpZyOhc6cY8h86h80TI2l1ZGHVWUqw9x3rueawON8LjuoikoHQ6Gx6yHuKn8u+roZ0ulGPP7NnO5b7fyIJ6K7UycXtyP912kp/ZQ6f4itT3j12ZbqVzvlyB5hfUH9mo16GY9M11ORnsYAMjoA7Fif+0K2jS4cFiBpALZIG4Gps+/NSyu3RRoIqKciC86z6rsr/w1VfefWP4itDWRxG47SZ3+8zEezO3yxWPV0VSo8/LLfNy+IpTFKkVivWumg+FUIoCWcoXGYmU/ZbI9jD/EGt1G/XyJH5/gRUAsb14W1RnBIwcjII8xUi5ZvGk7XWctqDH3jG37tUTh3PT02oTUYdyQaqsq+JD5qpHuJB/u1XNaLmrIRHUkFWIyCRsw8R7BUIq3Rpyz2x3eCP8AEVxNIB/xJP7RrHrOs+FTzDVHExTvc4SP3yvhPnV88Pgj/T3Ck/ct1MrewyNpQe4tWjcl0PFfV2ao1MLT0e3nYrcTFIY8I42kmkKsfVIjhVuvt278Vovp8Mf6C3Un79w3bN+5gRj90+2jcwXfdcTLgYASRo1UeComFA9gqM97/D0Cpck6fMupQk51pj1beZtjkfd679Nq0nMXIi2MAllu03CYjMWmc6iNhGZO7qd9sVm2XGbjSjdtKdSDOZGYHIH1gxIPvrZ8n8oxcVgaa6EK+u8YNspjnUg/XlCns1G3fGc5HSsznLH7zdL6mzVSc6ci7ya6/QItBYqHYAsAD+lOdgTjr41GfSBMEuwezRiY13cM2NztjVp+IqT2yfRI2hhs7/RG4xri7RnywLMrRjSR5DNZ9py/He3ebuxmMartNIzQquMnSYshmBON8e3auLIoyc3was+SMtLGKfXoct4ebqckW69N2MaRxqg8XkAAQebEVdnjhQ5uZ3unH+7hcmMHwe4cHPfsin+lW39JKRxTrDb3XbRBdRhXsxHbvn6mIgI2PmBnbeofWmHvrcuDyTPuOLyMhjjCwRHYxwgqGH/MckvJ+0TUj5TuGt4VcKDp7XUjdHQghkYfdZSR76hpqeW7qYxhgcqvePugVzIlVGrSRuTvwRrmXhK28itCS1tOpktmPXTnDRP/AMyNvVYeQPfW35e5uuyI7V2V4FUhVZcFVjjYqA6FW7vGvXBLhLpprCdgqTys9pIekN3khd/uSD1T7j51rOC8NliuXEqFDD2qSA9VcxuMeffvXHUlUuV92U44/wCRJeSccA4nomfREvai2uJIQJbnDyRqrmMq0pUgr2mBjYgVBeMcQhvpjM7GB2AyBEjR7DY5j0t7ypJ8a31jdG3vrS4JGiOZFkz9yTEbfws1RrmbhX0S+uIOgildV/oZ1R/wlahjglN+a+/4Jah1OuxO+Q7YR2hw6vqkdtSasdFX7QBzt4VI9VR7kuPTYRefaN8ZGI+WK2tq2VJ8Xl/hcr/dqmauTPodK9uKEfgZmqmqrOaZqFGmy9qrE4vddlbyv9yOQj2hTj54rLCjsi3fqAHwJP5VHedZSLJwoJLlF2BJxqyenkDUoxuSKc2Tbjk/CZqvQ9aj6ZLK31YYGB9rsP7qvVjnG4Jh36yuCfiWPzA+Nbb0fx9jwu7lIwZHEY9gUD8ZG+FRjnKbMqp91T+Sj+z8618zPCj7mnb8kdxTFVqtXGEpilVpQFTL5VTrW3j5XucapglsuM5uHEZ/6QzJ/DXrsbCH60k10w7owIIv3m1Mw9mk1Dcux2maYqBUi5f4ZPGTI8TpGy41ONGo5GNAbBfv+qDWL/6jaP8A+LFFbbY1Rrql/wCs+X+dYdreyPcozs8jlx1JZjnY/ImuO2ieOSjNMl742JzsRjHidhny3qxxKZo4mdNOpcFdSK4GCNwGBAI7j1FZLRFth1OMZ2Gc7ZPtpPba1ZDtqBUk92dsn2VSetONxa+BB72+lnOZpHkP67FsewHpWPXSm9EMunULyEjx7KYIPa+CBUd5o5DveHIJJlR4SQO1ifWgJ+rqyARnxxjzq2OXG3SZ4rvuRevSJqIA6kgD3nFUxXqM4YHwIPwNWhEusoikaq3VRjby2rQ3iyW0uqORkLlyCjMhGG6Eg79akeoVo+YmU6MEEjXnBz1IqiHJvzpbPkSDlrjl1JC+u4nYhsDM0nTSNuvtrXc53cpMYMkhBD5BdyDuOuTvXrlaFljfUMBtLL5ggjPyrxzXCzBCATjXnHcNutRUYrISa/177/2RjFMVWlaTzhis634jogaLQDqz63hnrkd58KwqVxqzsZOPBQV021uRxKxNwoH0u3CJejvmjVSsdxjvODhj5eAFczrb8qcefh92k6DUB6sqd0kTfXQ+7ceYFV5YOStcr7oljm4O0XuP3KmLQCM6tx3jbv8AlW39JadsbK9H/wBy1jMn9dCFWTJ8cFB+zVj0i8GEM6TwetaXKB7Zx0A6tEf1lz8D5Gs+GP6Xyw46vw+61Dx7KU+t7syMf2Krte7Nea+v90dyz3ys3fLS4soP6qP5jNZVgcxIfvKH/f8AX/vVzm25qnitTCoXZWVHIOpQc7DfGR3Gumww6EVR9lVUfsgD8qryQcee7Pf0ueOWlHsuv3+QxVMV7xVMVUbaL020UY8dbfE4H4V5t7O4m1LZ3H0eULqJMetWTvDMdkGQN8777GrUrSJGjXSdhq7QRh2UFkV20tjORlSpwcGoLzTzTNNqtbeTEBYBtG3aucDdh1XoMdDv1qSg59Eebqs0f/P0fJPfol/NZokgiuZFk1mWK4VllUFiFYaQV6qMjPStTwrl+SeQRcQ4WpXVg3CzKkign6zESAsB4fKtdxnEZVV2EUSgY2x3fgKh8fMl4v1bmZR4CRtvnUlCcl0a/VfsefqF6aUG7J7zL6KAkMs1nK2mLUWjnwAyhQxMUuFyMHHrDqCM955cKzr3jFzOMTTyyDwZ2I94zWFWnFGcVU3ZiddhSlKtBclUscsxY+J3/GvHZivOapXKDZ0Xkz0bCe2+m8QcxWoRpFVf0kkajOst9hCBt3keGxMy5ovYeAWqG1tFRpchdIOlcAfp5/rOxz01AdeuN4xyl6WTbWqW11AJUjQRKwOCY1XSFdSCG2wPOt7H6V+HqulIrhRjGkMSgHgFJIA8gKxTWRy95No6k+Tn0PFzJFlUwxyANS6c9Mjvx5YrYcJ4XxCeIBYSDjT2jgovXGSz4XPf1qYR+kyFlzBbN1Iy0zJv7EUVrbv0gXbk9mI4fNEy+CO93ya7ul2ibVPLKn/P/De+j/lCXhSyXFxOMtGVbLMLeJcg6zqwZH2GMALuRk5rWc2c2cNurI8PiunhjXslMhtzKHWMhgB6649ZQTt3dKjXDvSBd2d4xmdriGQL2sch1ZUjBKk9D18j0rM5m5Ehu4DfcEPaRnJlth9eM9W7Neu33P3c7CubPf3T/LwY5La+pHhylA/6Dido/lKs0Hz0sPnVH5Avf919Hn/qbqA/J2U1FiK9IxHQkewkfhWqp+f0I9CW2PLF9a6u2srjfHrJEZRt3ZjzUa4qjLKxeNosnZXQofgQKu2vGbmH9FPKn9FyK3Nt6QeJIMfSXYeEmHH8Vcqad9CblcVG/wBDP4M+beIj7ij4bVeu90b+i34VThfPdxM4SSC0kzkkvAgIA6/UArP4lzJaoB29ghDbZhlli9uxYiqGpKXBvjm/x3XwOaCq1Lf/AGOTuvoD4K8Uqj99AfnVRy9wyT9FxMp4LPatn3tG/wCVaPUXdP6Hm7WRGlS88hs36C9sZPDMzRMfc6fnVmX0d8SH1LcSjximgkB9wfPyrvqQ8hpoi1K2l3y3exfpLS4TzMEmPiFxWrf1Thtj3g7H4GpJp8HCe+j++ivIJOE3ZwkxL2bnrDcDJAHkd9u/1h9qth6L7Bor2/4ZdDS09u8bju1JkAjxBWUsD4YrmkblSGUkEEFSDuCNwQa7XwC6Xif0TiUePplm6xXqLjMkLgoz48gzOP2xvgVlzLan4f6P+zrOO2lowuUicYYTJG48GEgRh8c12hl3qKc2cF7HmdQB6s0iXK/usz/xxv8AGploplluSZ7HsrpGT+Ri6f8AD34B/MVZu3CRu56KrMfcCa2LNqVdsYDj4SMM/KtDznL2dhMfFQg/bYL+dVKPWj0pZqxuXwZyzinE5rqQy3DmRz1Ld3ko6AeQrI5bt+0vIV7tYY+xPW/KtbUt5Xtglq03RzJpU94UAA/i9bJ1GNI+c08N+RX26/Qv8xylu2079R7h6p+WahdSjik2IXPe237x3qL5piVInq5XOxVapmmasMhWlUzSgKsu+1NJorYoZDXDvQoRVKrq8arkUOG25fk+uvsI/A/lW1+17R+B/wA60vCFYSA49VgRn5/lW7zVU+Tfh/AjTcfT1lPiCPgf86u8q8z3HDZxLbtscdohzokXwYfnWZdwq5XUM4J/A/4CtJxKAJIQOmARUlUltZRmg03I6vxPgFnzFC11w4rDegZmiYgCRv18dD4OOvf5clvrSSCVopkaORDh0YYKn/DwI2PdV7g/FJrOZZrdyjr0I7x4MO8eVdft7ix5ntwk2Le/jX1WAGf2c/Xj7yhORvgjrUE3j56r9jPXg4nTNbbmbly44dOYrlcHcowyUkX7yN3+zqO8VqKuTvgFyGVkYMpwR0NXr2+eYjWenQAYHnWNSlElJ1XYYoRSma6RA26Veiu5FOVdx+0as5pmuVZ1Nrg3lnzhfxfUuph5a2x8M1tY/SXxDGJWjmHhJFG39oGodXl2wM1F44vsd3M6Xy1ftxSQonCLKXH6SRYuxVP6cikAHyGSfCuncv8AK1nw1u30pbSONLhLiVomzvjEp3OemAKybS2i4NwgmNci3gaRsdZZAmpmY+LN3+HsrT84cc/0NZrM4E15MQmthtqwWfT92NegUeXU5zhk3J1Hgju3G8419HkBkEeZQmhJGhcEIWBZVkZcYPkd6jxSojyNzhd8QvJFupSy9kzIg2UEOm+kbEgHwqZ3r9nG79NCu2T02BNWbHHoz1tE1DG68lp7cphSQSoUEjoWwNRHlnNQr0oTabRE+/KvwVWb8dNdBuFy7HxZvxryeD29zC4u7cTRZGWG8kJx9ZQPWA36qc7dMZwtRe5lmoyVga+SPnHNTSzdfoMCxkN9Yvg5KsckhvA+tWz509FclshuLBjc2+NWnZpUXrqGnaRfMb+R61FeF8ThjttB1CTUS22VdT0xjv6Der3JTVxPO0uRRbvwY3Gb0N6gB2OWyMb923vrV1cuJS7lj3nP+Aq3VqVIonLdKxSlK6RK0pSgKlDXmvRY1XXXDp4xSvWugIocJBYNmFfIfMH/ACrLrW8FkyhHgfxH/mthVLXU9HG7imHGfiD860/HV9ZT4gj4H/OtpLMF6/IZrR8RvRKRgYAz16nP/ipQXUrzyW2jEq9a3TxOrxsUdSCrKcEEd4NWc1TNWGI7Zyvzfacag+hcWVe1OOzc+rrboGRvsSb+w9O/BgfPnIlxwt9RzLbMcRzAdM9ElA+q3n0Pd4CIKxByOo6V130feklJI/ofFcPG40LI4DKVO2iUHqPP+RS4uHWPHgfI5JmmRXSvSH6L2tQbjh4Mtt9ZowS7wjrqU9ZI/mPMbjmYq2MlJWgmKUpUgKUpQCqEZqtKA+l+SeMRcX4Tol3YxGC6XvyU0lvYw3B9vhWDzVy+3E7E2czBb23w8LnISXSCokH6rg4YDOhj34GeH8qcyzcOuBLAfJ1P1XXvBH8/hXfuX+Z7LjESDOiZd1XVpkjfG7RP37fLYjB3xTg4StCu/wBr+jhvCuHT2dwxkDwXELAAMNxkHJ8GUj2gitvzBx28u4xCXRY3ID9mpUsMEkMSTtt0GM9DXZ+LcKMqaLyEXcY+rJGAk6e1QRnzKHf7lQ655EtpHxa3gRtz2VwmmTcEdDpYDfvU1L1bds1YskNm1mqseedMQFxC7OAAWj0+t+sVJGn51oOEekKZeLLPgrC5jiaLOf8AV6sbnvbLE/zvLT6MLzO0kGPHVJ+Gisrl30UQWk/0q+nV9D9oiAdnErA5Uu7HLYODjCjI3zTdCnYz5k0lF2TaWQWl3Go2hunddPdHcaWcFfAOFfI+8AerGuW+mfkdYP8AbrVdKMwF0g2CsxwsqjuyTgjxIPean0854neW30fJtbWUzyT4IWWVUdI44SR64BZiWG22K2HpB0f6Ive06fRrjr97QdHv1acVTjbhJNfmY23fU+WKUqteiSKVWlKAUpSgKVTNKUAzSlKAuQzshypxWy4TKXZtZ1HC4z7Tnb4VqaqrEHIOD5bVxqycJ7WSeaUIpLdB/OKi5NenkZvrEn2kmvNciqO5Mm8UpSpFZWlKUB0j0b+kt7IrBdkvb5AVurRezxXy+HnJee/RpFexm84SU1uC7RqQI5vEx9yP5dCeuDk1xKpjyDz7NwyTScyW7H14yen6yeB/nwxU4U7iGr+ZEJomRirqVZSQysCrKR1BB3BrzX0NzLyrZcw2wubV1SfGFlA6kDaO4Ubn29R1GRseD8b4PPZTtDcoY5F7j0Ze5kboynxH45FTjJM4n2MGlKVI6KUpQCrlvcNGwZGKkY3Hl0q3XrszjODjxxt8a4FfY6tyt6R72KJO1InUjo+dQ32w/Xp45qb2vpCsLhdNyhTxEkYlT4qD8wK41ZriNB4Kv4Crw/w/n5mssoI3PBCSTfJ2+2fhEn6OS3XPcsvZH90MPwrKXh/DVbURbFhuGdkcj2FycV8+8SlKxMQcHYD3kCo+byT77fE0WFvuZ8kFB1uZ9QcR504fbqS1xGcd0ZD+71dh7yK416SvSM3EV7CAFLcMC2frSkfV1Y2wDvjyG5rn7uW+sSfaSfxqlWQwKLtlXurgUpSrzgpSlAKUpQHmlKUApSlAKUpQClKUAqtUqtAKUpQCqVWqUBIOUObLjhsweFsqfrod1ceBH84ruanh/Mtlhh66juwJrdz3oe9fkcbjIwPm2tjwHjU1lMstu5VlPd0I7wR3jyqEo90Gk+TY86cm3PCpdMw1xsT2Uyg6H8j918fZPuyN6jtfSXKvNdnx22aC4RC5XEsLfVfH2o877dfFfHoa5Z6RfRpLw4tNb6pbTqT1kg8pPFf1/jjqexlfJG6dMgFKUqRIVvhCDbD+r+eCfxJrQmpOq+oB5KPwzUJmjTq7L42qua8ZqtUmwxeJwNImFx1Gc+Hd88VH5YyjEHqKln2faR8q0PG1AkGO9d/iasg+xm1EFW419KUq0yClKUApSlAKUpQHmlKUAFDSlADSlKAUpSgK0pSgFKUoBSlKAUpSgNhwGZkuEZGKsDkFSQQR0IIr64jGVGd8gZzvnI3zSlVvk5k/Cvz/AIPkzmuFY+IXKIoVVnmCqoCqoDHAAGwFaqlKsOgVK6UquZq0/crVaUqs1Ho9B7/yqP8AGv0v7K/nVaVLHyU6j8BgUpSrjCKUpQClKUApSl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60422" name="AutoShape 6" descr="data:image/jpeg;base64,/9j/4AAQSkZJRgABAQAAAQABAAD/2wCEAAkGBxIQDxUUEBQVFBQUFRAWEhcVFBQVFRQUFxQWGBQWFRYYHCggGholHRgUIjEiJSkrLi4uGR8zODMsNygtLisBCgoKDg0OGxAQGy8kHyQsLCwsLjQsLCwsLC0sLCwsLCwsLCwsLCwsLCwsLCwsLCwsLCwsLCwsLCwsLCwsLCwsLP/AABEIAMIBAwMBIgACEQEDEQH/xAAcAAEAAQUBAQAAAAAAAAAAAAAABgEDBAUHAgj/xABIEAACAQMCAwQGBgYGCQUAAAABAgMABBESIQUGMRNBUWEHInGBkaEUMkJSscEzYoKSovByc7LC0eEVIyRDU2OTo/EWJTREVP/EABoBAQADAQEBAAAAAAAAAAAAAAACAwQBBQb/xAAvEQACAgEDAwEGBgMBAAAAAAAAAQIRAwQSMSFBURMFImFxkfAygaGxweEjJNEU/9oADAMBAAIRAxEAPwDi/wBI8qtyPmvNK4TbYpSlDgpVQtNNAUpVRVc0B5quKVSgK4pmqUoCuapSlAKUpQClKrmgKUxSlAKrmqUoBSlKAUpSgFKUoBSlKAUpSgFKUoBRetZhI8vlXkgeVcsltLZjFeTGK8lj41TUa6ctHo7VTVXkmlDllc1SlKAUpSgFKUoBSlKAUpSgFKUoBSlKAUpSgFKUoBSlKAUpSgFKUoBSlKAUpSgFKUoBSqqua9dnQUeKYr1poWoKPNVpmqUBWqUpQClKUApSlAKUpQClKUApSlAKUpQClKUApSr0FnJIMpG7gdSqMw+IFBRZpQjHu60oBSlKAUpSgFKUoC+kQIBoYhXiY77H4V41HxrhJtG04Hws3NwsSnTnJY9cKNyfb3e+uipynZBNJiz+sWfUfPIO3urmnA+KG1uFlG+Mhhnqp2I/nwrqPD+NQTrmORT4qSAw9qnes+beuOD1vZqwSi1JLd8fHwIRzbyx9FHaREtETgg7shPTJ71PjUWroPPPG4vo7QKwd3K5CkHQFYNuR37DaufCrcTk49TFroY4Zax8fsxSmKrVhkKVsuXuEm8uViDac6izdcKoycDvNa2pvyHy8kyfSDLIkiSEL2ZUYwB11Kc5z08KhOW2NmjTYXlyqNX5+Xc13N/Kn0EI6Prjc6dwAytgnu2IIB+FRmuw8b5cS80iaabC50gGIKCftECPc/ztXM+DcDe6vPoysFOZAzHoAmcnHf06VDFk3R6vgv12kePItipPgmnL3o2intElmlkV5UDqE06VVhlMgjLHGCdx4edQHi1g1tPJC5BaNipI6HwI9owa7dwTh1zbWwh7aOTQNMTNEwKjuDAP6wHd02rm/OvKM1spuXmWbXJ/rPVKEFuhAycju8tq5jyXJpsnqdLtxJxi01yQ6lKVeeaKkvKvKD38cjrIsYjIUAgnU2M4O/qjpvv7NqjJrt/LfCbdLOPTEoLwxdqcbvlATrP2up6+NVZZ7UbNFp/Wm74RxGlbzna3jiv5UhUIg7IhQMAZjUnA7tzVzkbhcV1d6JwWRYpnKgkZKrhckb4yQdvCrNyqzO8T9T0+90Z/GORzb2nbGYM6ojSJp9UasZCtncjI3xvviohXZbjg0MkIhcOY1xhTLLsF6fa6DuB6YrjR8vdVeKe67NWu0ywuNd15vquRQCmKuRgZGoHGRq9md/lVphOmcickxiJLi7QO7gNFG26KhHqs4+0xG4B2AI7+nQF2GBsB0x0q2soYZX6pwVx0wdxjyxVdVedObk+p9Vp9PHFBKP18ke5y5WjvYmZVC3CgmNwMFiPsP4g/KuKaTX0RcXKxozucKgLMT3ADJNfP9y5eRnxjUztjwyScfOtGnk2mmeX7UxQjJNcvkx9NdA9GXIkV/FPdXjOttB6oWMgNJLpDY1EHAAK925YeG8Ht7Z5HVEUs7sqoo6szEBQPMkgV2Pl2xuOGWUlldxIHd+1VkkViobTs+PNfgavnLarPPwYvUyKJzTnTg0drOohyEdNWlm1FSGI643HSo/pqSc7RzG51ShQGXEYVs4RT37DfJJ99aDQa5B+6rJamKWWSiqVlrTVaudmaVMoo9dgPE1TsB4mspmFedBqNlm1HSeHcMghQLHGnQZYqCzeZJrMCr91f3RWr4Jca7aM9TpCn2r6p/CsxZMjNY5XZ9Hj2bVSRk661HNNkk1s5ZQXjUsjfaGNyM+BAO1Z+urJfWHU+a+0FQc/OkbTs5kUZRcWuTmXZCnYiveMbHu2NK2nztI8diPD8anHo+nCwyrnGJYzjP3wF/EVCqyuFyabiJvCSL+2M1Ccd0aL9Nk9LIpI6zLLgA5+0vzIH51BOViE42Md810M+REn+VSXjp1Ws6/8AKc/wk/lXPOFXpt545VAJjYNg7AjoR5bE1Rij7rPS1+VLJC+zs7ssmRUT9JB1WDeUkf8Aarccv8Q+kWscpGnXrOAc49dhjPuqIekTjOA1ro3Jjk152x4Yx1yKqxxe+jVqZx9By7NdPz4IBoHgPhVdA8B8KEgdavw2kjjKI7DxVGI+IGK3HztFjSPCur8j3zyWIMhyQzouwGFRFC/IVz/hPA2mnWKRxDq1b4Er5AJwIUbW3TuFdD4NYLaQPFHKsyxGRnkGhdIbAyULkjBIB7xnfFZ8841Ru0EtmRt9FRy2+vXuJDLJgu+nOBgbKFGB7AK3HI96Ib1QQT2wEAxjZpJIwCfLb51h8Z4dBBpEF0lzketpikQpgDqWyp9xPSrnKNuz31uVViEniZiASF0MGOSNh0q604/AyRclNPvZPuM8WW3ieRgTn1RjGcsduvdtXKVGBU555k/2WMfrLn/udflUHBqGFVGzX7Qm3krwXIIWkcJGrO7HCqoLMx8ABua3B5Pv/wD87fvxZ+GupJ6L7dQk0uPXLCMHvCaQzAe0kZ9gqb5qGTPtlSRdpfZ3qw3ydWQ/lWfiFqointZXiGyMuhnQeGNXrL8x59Kk03E9K57G5Y/dW2mJ/s4+dZWapms8ppu6PTx6fJjjtU/qjnnNPEL+7GhbS5jhyDpMMpZyOhc6cY8h86h80TI2l1ZGHVWUqw9x3rueawON8LjuoikoHQ6Gx6yHuKn8u+roZ0ulGPP7NnO5b7fyIJ6K7UycXtyP912kp/ZQ6f4itT3j12ZbqVzvlyB5hfUH9mo16GY9M11ORnsYAMjoA7Fif+0K2jS4cFiBpALZIG4Gps+/NSyu3RRoIqKciC86z6rsr/w1VfefWP4itDWRxG47SZ3+8zEezO3yxWPV0VSo8/LLfNy+IpTFKkVivWumg+FUIoCWcoXGYmU/ZbI9jD/EGt1G/XyJH5/gRUAsb14W1RnBIwcjII8xUi5ZvGk7XWctqDH3jG37tUTh3PT02oTUYdyQaqsq+JD5qpHuJB/u1XNaLmrIRHUkFWIyCRsw8R7BUIq3Rpyz2x3eCP8AEVxNIB/xJP7RrHrOs+FTzDVHExTvc4SP3yvhPnV88Pgj/T3Ck/ct1MrewyNpQe4tWjcl0PFfV2ao1MLT0e3nYrcTFIY8I42kmkKsfVIjhVuvt278Vovp8Mf6C3Un79w3bN+5gRj90+2jcwXfdcTLgYASRo1UeComFA9gqM97/D0Cpck6fMupQk51pj1beZtjkfd679Nq0nMXIi2MAllu03CYjMWmc6iNhGZO7qd9sVm2XGbjSjdtKdSDOZGYHIH1gxIPvrZ8n8oxcVgaa6EK+u8YNspjnUg/XlCns1G3fGc5HSsznLH7zdL6mzVSc6ci7ya6/QItBYqHYAsAD+lOdgTjr41GfSBMEuwezRiY13cM2NztjVp+IqT2yfRI2hhs7/RG4xri7RnywLMrRjSR5DNZ9py/He3ebuxmMartNIzQquMnSYshmBON8e3auLIoyc3was+SMtLGKfXoct4ebqckW69N2MaRxqg8XkAAQebEVdnjhQ5uZ3unH+7hcmMHwe4cHPfsin+lW39JKRxTrDb3XbRBdRhXsxHbvn6mIgI2PmBnbeofWmHvrcuDyTPuOLyMhjjCwRHYxwgqGH/MckvJ+0TUj5TuGt4VcKDp7XUjdHQghkYfdZSR76hpqeW7qYxhgcqvePugVzIlVGrSRuTvwRrmXhK28itCS1tOpktmPXTnDRP/AMyNvVYeQPfW35e5uuyI7V2V4FUhVZcFVjjYqA6FW7vGvXBLhLpprCdgqTys9pIekN3khd/uSD1T7j51rOC8NliuXEqFDD2qSA9VcxuMeffvXHUlUuV92U44/wCRJeSccA4nomfREvai2uJIQJbnDyRqrmMq0pUgr2mBjYgVBeMcQhvpjM7GB2AyBEjR7DY5j0t7ypJ8a31jdG3vrS4JGiOZFkz9yTEbfws1RrmbhX0S+uIOgildV/oZ1R/wlahjglN+a+/4Jah1OuxO+Q7YR2hw6vqkdtSasdFX7QBzt4VI9VR7kuPTYRefaN8ZGI+WK2tq2VJ8Xl/hcr/dqmauTPodK9uKEfgZmqmqrOaZqFGmy9qrE4vddlbyv9yOQj2hTj54rLCjsi3fqAHwJP5VHedZSLJwoJLlF2BJxqyenkDUoxuSKc2Tbjk/CZqvQ9aj6ZLK31YYGB9rsP7qvVjnG4Jh36yuCfiWPzA+Nbb0fx9jwu7lIwZHEY9gUD8ZG+FRjnKbMqp91T+Sj+z8618zPCj7mnb8kdxTFVqtXGEpilVpQFTL5VTrW3j5XucapglsuM5uHEZ/6QzJ/DXrsbCH60k10w7owIIv3m1Mw9mk1Dcux2maYqBUi5f4ZPGTI8TpGy41ONGo5GNAbBfv+qDWL/6jaP8A+LFFbbY1Rrql/wCs+X+dYdreyPcozs8jlx1JZjnY/ImuO2ieOSjNMl742JzsRjHidhny3qxxKZo4mdNOpcFdSK4GCNwGBAI7j1FZLRFth1OMZ2Gc7ZPtpPba1ZDtqBUk92dsn2VSetONxa+BB72+lnOZpHkP67FsewHpWPXSm9EMunULyEjx7KYIPa+CBUd5o5DveHIJJlR4SQO1ifWgJ+rqyARnxxjzq2OXG3SZ4rvuRevSJqIA6kgD3nFUxXqM4YHwIPwNWhEusoikaq3VRjby2rQ3iyW0uqORkLlyCjMhGG6Eg79akeoVo+YmU6MEEjXnBz1IqiHJvzpbPkSDlrjl1JC+u4nYhsDM0nTSNuvtrXc53cpMYMkhBD5BdyDuOuTvXrlaFljfUMBtLL5ggjPyrxzXCzBCATjXnHcNutRUYrISa/177/2RjFMVWlaTzhis634jogaLQDqz63hnrkd58KwqVxqzsZOPBQV021uRxKxNwoH0u3CJejvmjVSsdxjvODhj5eAFczrb8qcefh92k6DUB6sqd0kTfXQ+7ceYFV5YOStcr7oljm4O0XuP3KmLQCM6tx3jbv8AlW39JadsbK9H/wBy1jMn9dCFWTJ8cFB+zVj0i8GEM6TwetaXKB7Zx0A6tEf1lz8D5Gs+GP6Xyw46vw+61Dx7KU+t7syMf2Krte7Nea+v90dyz3ys3fLS4soP6qP5jNZVgcxIfvKH/f8AX/vVzm25qnitTCoXZWVHIOpQc7DfGR3Gumww6EVR9lVUfsgD8qryQcee7Pf0ueOWlHsuv3+QxVMV7xVMVUbaL020UY8dbfE4H4V5t7O4m1LZ3H0eULqJMetWTvDMdkGQN8777GrUrSJGjXSdhq7QRh2UFkV20tjORlSpwcGoLzTzTNNqtbeTEBYBtG3aucDdh1XoMdDv1qSg59Eebqs0f/P0fJPfol/NZokgiuZFk1mWK4VllUFiFYaQV6qMjPStTwrl+SeQRcQ4WpXVg3CzKkign6zESAsB4fKtdxnEZVV2EUSgY2x3fgKh8fMl4v1bmZR4CRtvnUlCcl0a/VfsefqF6aUG7J7zL6KAkMs1nK2mLUWjnwAyhQxMUuFyMHHrDqCM955cKzr3jFzOMTTyyDwZ2I94zWFWnFGcVU3ZiddhSlKtBclUscsxY+J3/GvHZivOapXKDZ0Xkz0bCe2+m8QcxWoRpFVf0kkajOst9hCBt3keGxMy5ovYeAWqG1tFRpchdIOlcAfp5/rOxz01AdeuN4xyl6WTbWqW11AJUjQRKwOCY1XSFdSCG2wPOt7H6V+HqulIrhRjGkMSgHgFJIA8gKxTWRy95No6k+Tn0PFzJFlUwxyANS6c9Mjvx5YrYcJ4XxCeIBYSDjT2jgovXGSz4XPf1qYR+kyFlzBbN1Iy0zJv7EUVrbv0gXbk9mI4fNEy+CO93ya7ul2ibVPLKn/P/De+j/lCXhSyXFxOMtGVbLMLeJcg6zqwZH2GMALuRk5rWc2c2cNurI8PiunhjXslMhtzKHWMhgB6649ZQTt3dKjXDvSBd2d4xmdriGQL2sch1ZUjBKk9D18j0rM5m5Ehu4DfcEPaRnJlth9eM9W7Neu33P3c7CubPf3T/LwY5La+pHhylA/6Dido/lKs0Hz0sPnVH5Avf919Hn/qbqA/J2U1FiK9IxHQkewkfhWqp+f0I9CW2PLF9a6u2srjfHrJEZRt3ZjzUa4qjLKxeNosnZXQofgQKu2vGbmH9FPKn9FyK3Nt6QeJIMfSXYeEmHH8Vcqad9CblcVG/wBDP4M+beIj7ij4bVeu90b+i34VThfPdxM4SSC0kzkkvAgIA6/UArP4lzJaoB29ghDbZhlli9uxYiqGpKXBvjm/x3XwOaCq1Lf/AGOTuvoD4K8Uqj99AfnVRy9wyT9FxMp4LPatn3tG/wCVaPUXdP6Hm7WRGlS88hs36C9sZPDMzRMfc6fnVmX0d8SH1LcSjximgkB9wfPyrvqQ8hpoi1K2l3y3exfpLS4TzMEmPiFxWrf1Thtj3g7H4GpJp8HCe+j++ivIJOE3ZwkxL2bnrDcDJAHkd9u/1h9qth6L7Bor2/4ZdDS09u8bju1JkAjxBWUsD4YrmkblSGUkEEFSDuCNwQa7XwC6Xif0TiUePplm6xXqLjMkLgoz48gzOP2xvgVlzLan4f6P+zrOO2lowuUicYYTJG48GEgRh8c12hl3qKc2cF7HmdQB6s0iXK/usz/xxv8AGploplluSZ7HsrpGT+Ri6f8AD34B/MVZu3CRu56KrMfcCa2LNqVdsYDj4SMM/KtDznL2dhMfFQg/bYL+dVKPWj0pZqxuXwZyzinE5rqQy3DmRz1Ld3ko6AeQrI5bt+0vIV7tYY+xPW/KtbUt5Xtglq03RzJpU94UAA/i9bJ1GNI+c08N+RX26/Qv8xylu2079R7h6p+WahdSjik2IXPe237x3qL5piVInq5XOxVapmmasMhWlUzSgKsu+1NJorYoZDXDvQoRVKrq8arkUOG25fk+uvsI/A/lW1+17R+B/wA60vCFYSA49VgRn5/lW7zVU+Tfh/AjTcfT1lPiCPgf86u8q8z3HDZxLbtscdohzokXwYfnWZdwq5XUM4J/A/4CtJxKAJIQOmARUlUltZRmg03I6vxPgFnzFC11w4rDegZmiYgCRv18dD4OOvf5clvrSSCVopkaORDh0YYKn/DwI2PdV7g/FJrOZZrdyjr0I7x4MO8eVdft7ix5ntwk2Le/jX1WAGf2c/Xj7yhORvgjrUE3j56r9jPXg4nTNbbmbly44dOYrlcHcowyUkX7yN3+zqO8VqKuTvgFyGVkYMpwR0NXr2+eYjWenQAYHnWNSlElJ1XYYoRSma6RA26Veiu5FOVdx+0as5pmuVZ1Nrg3lnzhfxfUuph5a2x8M1tY/SXxDGJWjmHhJFG39oGodXl2wM1F44vsd3M6Xy1ftxSQonCLKXH6SRYuxVP6cikAHyGSfCuncv8AK1nw1u30pbSONLhLiVomzvjEp3OemAKybS2i4NwgmNci3gaRsdZZAmpmY+LN3+HsrT84cc/0NZrM4E15MQmthtqwWfT92NegUeXU5zhk3J1Hgju3G8419HkBkEeZQmhJGhcEIWBZVkZcYPkd6jxSojyNzhd8QvJFupSy9kzIg2UEOm+kbEgHwqZ3r9nG79NCu2T02BNWbHHoz1tE1DG68lp7cphSQSoUEjoWwNRHlnNQr0oTabRE+/KvwVWb8dNdBuFy7HxZvxryeD29zC4u7cTRZGWG8kJx9ZQPWA36qc7dMZwtRe5lmoyVga+SPnHNTSzdfoMCxkN9Yvg5KsckhvA+tWz509FclshuLBjc2+NWnZpUXrqGnaRfMb+R61FeF8ThjttB1CTUS22VdT0xjv6Der3JTVxPO0uRRbvwY3Gb0N6gB2OWyMb923vrV1cuJS7lj3nP+Aq3VqVIonLdKxSlK6RK0pSgKlDXmvRY1XXXDp4xSvWugIocJBYNmFfIfMH/ACrLrW8FkyhHgfxH/mthVLXU9HG7imHGfiD860/HV9ZT4gj4H/OtpLMF6/IZrR8RvRKRgYAz16nP/ipQXUrzyW2jEq9a3TxOrxsUdSCrKcEEd4NWc1TNWGI7Zyvzfacag+hcWVe1OOzc+rrboGRvsSb+w9O/BgfPnIlxwt9RzLbMcRzAdM9ElA+q3n0Pd4CIKxByOo6V130feklJI/ofFcPG40LI4DKVO2iUHqPP+RS4uHWPHgfI5JmmRXSvSH6L2tQbjh4Mtt9ZowS7wjrqU9ZI/mPMbjmYq2MlJWgmKUpUgKUpQCqEZqtKA+l+SeMRcX4Tol3YxGC6XvyU0lvYw3B9vhWDzVy+3E7E2czBb23w8LnISXSCokH6rg4YDOhj34GeH8qcyzcOuBLAfJ1P1XXvBH8/hXfuX+Z7LjESDOiZd1XVpkjfG7RP37fLYjB3xTg4StCu/wBr+jhvCuHT2dwxkDwXELAAMNxkHJ8GUj2gitvzBx28u4xCXRY3ID9mpUsMEkMSTtt0GM9DXZ+LcKMqaLyEXcY+rJGAk6e1QRnzKHf7lQ655EtpHxa3gRtz2VwmmTcEdDpYDfvU1L1bds1YskNm1mqseedMQFxC7OAAWj0+t+sVJGn51oOEekKZeLLPgrC5jiaLOf8AV6sbnvbLE/zvLT6MLzO0kGPHVJ+Gisrl30UQWk/0q+nV9D9oiAdnErA5Uu7HLYODjCjI3zTdCnYz5k0lF2TaWQWl3Go2hunddPdHcaWcFfAOFfI+8AerGuW+mfkdYP8AbrVdKMwF0g2CsxwsqjuyTgjxIPean0854neW30fJtbWUzyT4IWWVUdI44SR64BZiWG22K2HpB0f6Ive06fRrjr97QdHv1acVTjbhJNfmY23fU+WKUqteiSKVWlKAUpSgKVTNKUAzSlKAuQzshypxWy4TKXZtZ1HC4z7Tnb4VqaqrEHIOD5bVxqycJ7WSeaUIpLdB/OKi5NenkZvrEn2kmvNciqO5Mm8UpSpFZWlKUB0j0b+kt7IrBdkvb5AVurRezxXy+HnJee/RpFexm84SU1uC7RqQI5vEx9yP5dCeuDk1xKpjyDz7NwyTScyW7H14yen6yeB/nwxU4U7iGr+ZEJomRirqVZSQysCrKR1BB3BrzX0NzLyrZcw2wubV1SfGFlA6kDaO4Ubn29R1GRseD8b4PPZTtDcoY5F7j0Ze5kboynxH45FTjJM4n2MGlKVI6KUpQCrlvcNGwZGKkY3Hl0q3XrszjODjxxt8a4FfY6tyt6R72KJO1InUjo+dQ32w/Xp45qb2vpCsLhdNyhTxEkYlT4qD8wK41ZriNB4Kv4Crw/w/n5mssoI3PBCSTfJ2+2fhEn6OS3XPcsvZH90MPwrKXh/DVbURbFhuGdkcj2FycV8+8SlKxMQcHYD3kCo+byT77fE0WFvuZ8kFB1uZ9QcR504fbqS1xGcd0ZD+71dh7yK416SvSM3EV7CAFLcMC2frSkfV1Y2wDvjyG5rn7uW+sSfaSfxqlWQwKLtlXurgUpSrzgpSlAKUpQHmlKUApSlAKUpQClKUAqtUqtAKUpQCqVWqUBIOUObLjhsweFsqfrod1ceBH84ruanh/Mtlhh66juwJrdz3oe9fkcbjIwPm2tjwHjU1lMstu5VlPd0I7wR3jyqEo90Gk+TY86cm3PCpdMw1xsT2Uyg6H8j918fZPuyN6jtfSXKvNdnx22aC4RC5XEsLfVfH2o877dfFfHoa5Z6RfRpLw4tNb6pbTqT1kg8pPFf1/jjqexlfJG6dMgFKUqRIVvhCDbD+r+eCfxJrQmpOq+oB5KPwzUJmjTq7L42qua8ZqtUmwxeJwNImFx1Gc+Hd88VH5YyjEHqKln2faR8q0PG1AkGO9d/iasg+xm1EFW419KUq0yClKUApSlAKUpQHmlKUAFDSlADSlKAUpSgK0pSgFKUoBSlKAUpSgNhwGZkuEZGKsDkFSQQR0IIr64jGVGd8gZzvnI3zSlVvk5k/Cvz/AIPkzmuFY+IXKIoVVnmCqoCqoDHAAGwFaqlKsOgVK6UquZq0/crVaUqs1Ho9B7/yqP8AGv0v7K/nVaVLHyU6j8BgUpSrjCKUpQClKUApSl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METODOLOGIA SOCIAL</a:t>
            </a:r>
            <a:endParaRPr lang="es-MX" dirty="0"/>
          </a:p>
        </p:txBody>
      </p:sp>
      <p:pic>
        <p:nvPicPr>
          <p:cNvPr id="63490" name="Picture 2" descr="http://www.sustentia.com/img/img_metodologia_rsc.jpg"/>
          <p:cNvPicPr>
            <a:picLocks noChangeAspect="1" noChangeArrowheads="1"/>
          </p:cNvPicPr>
          <p:nvPr/>
        </p:nvPicPr>
        <p:blipFill>
          <a:blip r:embed="rId2"/>
          <a:srcRect/>
          <a:stretch>
            <a:fillRect/>
          </a:stretch>
        </p:blipFill>
        <p:spPr bwMode="auto">
          <a:xfrm>
            <a:off x="5456804" y="1714488"/>
            <a:ext cx="3330038" cy="4414848"/>
          </a:xfrm>
          <a:prstGeom prst="rect">
            <a:avLst/>
          </a:prstGeom>
          <a:noFill/>
        </p:spPr>
      </p:pic>
      <p:sp>
        <p:nvSpPr>
          <p:cNvPr id="7" name="6 CuadroTexto"/>
          <p:cNvSpPr txBox="1"/>
          <p:nvPr/>
        </p:nvSpPr>
        <p:spPr>
          <a:xfrm>
            <a:off x="1714480" y="1571612"/>
            <a:ext cx="3571900" cy="3046988"/>
          </a:xfrm>
          <a:prstGeom prst="rect">
            <a:avLst/>
          </a:prstGeom>
          <a:noFill/>
        </p:spPr>
        <p:txBody>
          <a:bodyPr wrap="square" rtlCol="0">
            <a:spAutoFit/>
          </a:bodyPr>
          <a:lstStyle/>
          <a:p>
            <a:r>
              <a:rPr lang="es-MX" sz="2400" dirty="0" smtClean="0"/>
              <a:t>En todas las metodologías de intervención social el desarrollo de la comunidad esta incluido. “El conocer para actuar” es el principio fundamental en el que se basa la realización de todo diagnóstico social.</a:t>
            </a:r>
            <a:endParaRPr lang="es-MX"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¿QUÉ ES LA METODOLOGIA SOCIAL?</a:t>
            </a:r>
            <a:endParaRPr lang="es-MX" b="1" dirty="0"/>
          </a:p>
        </p:txBody>
      </p:sp>
      <p:sp>
        <p:nvSpPr>
          <p:cNvPr id="3" name="2 Marcador de contenido"/>
          <p:cNvSpPr>
            <a:spLocks noGrp="1"/>
          </p:cNvSpPr>
          <p:nvPr>
            <p:ph idx="1"/>
          </p:nvPr>
        </p:nvSpPr>
        <p:spPr>
          <a:xfrm>
            <a:off x="1000100" y="1357298"/>
            <a:ext cx="7933588" cy="5500702"/>
          </a:xfrm>
        </p:spPr>
        <p:txBody>
          <a:bodyPr>
            <a:normAutofit/>
          </a:bodyPr>
          <a:lstStyle/>
          <a:p>
            <a:r>
              <a:rPr lang="es-MX" sz="2400" dirty="0" smtClean="0"/>
              <a:t>Diferentes métodos (técnicas y principios) para trabajar con la comunidad.</a:t>
            </a:r>
          </a:p>
          <a:p>
            <a:r>
              <a:rPr lang="es-MX" sz="2400" dirty="0" smtClean="0"/>
              <a:t>Definir y delimitar el problema de investigación y los aspectos que intervienen.</a:t>
            </a:r>
            <a:br>
              <a:rPr lang="es-MX" sz="2400" dirty="0" smtClean="0"/>
            </a:br>
            <a:r>
              <a:rPr lang="es-MX" sz="2400" dirty="0" smtClean="0"/>
              <a:t>Seleccionar el método y las técnicas adecuadas al objeto de estudio.</a:t>
            </a:r>
            <a:br>
              <a:rPr lang="es-MX" sz="2400" dirty="0" smtClean="0"/>
            </a:br>
            <a:r>
              <a:rPr lang="es-MX" sz="2400" dirty="0" smtClean="0"/>
              <a:t>Organizar y sistematizar las acciones por desarrollar.</a:t>
            </a:r>
            <a:br>
              <a:rPr lang="es-MX" sz="2400" dirty="0" smtClean="0"/>
            </a:br>
            <a:r>
              <a:rPr lang="es-MX" sz="2400" dirty="0" smtClean="0"/>
              <a:t>Describir los recursos necesarios</a:t>
            </a:r>
            <a:r>
              <a:rPr lang="es-MX" sz="2400" dirty="0" smtClean="0"/>
              <a:t>.</a:t>
            </a:r>
            <a:endParaRPr lang="es-MX" sz="2400" dirty="0"/>
          </a:p>
        </p:txBody>
      </p:sp>
      <p:pic>
        <p:nvPicPr>
          <p:cNvPr id="1026" name="Picture 2" descr="http://4.bp.blogspot.com/_6UAzEFpVzIQ/SaHA7DuQ2TI/AAAAAAAAAL0/K-Vt3v-08q8/s400/metodos+y+tecnicas"/>
          <p:cNvPicPr>
            <a:picLocks noChangeAspect="1" noChangeArrowheads="1"/>
          </p:cNvPicPr>
          <p:nvPr/>
        </p:nvPicPr>
        <p:blipFill>
          <a:blip r:embed="rId2"/>
          <a:srcRect/>
          <a:stretch>
            <a:fillRect/>
          </a:stretch>
        </p:blipFill>
        <p:spPr bwMode="auto">
          <a:xfrm>
            <a:off x="5786446" y="4214818"/>
            <a:ext cx="3071834" cy="2303876"/>
          </a:xfrm>
          <a:prstGeom prst="rect">
            <a:avLst/>
          </a:prstGeom>
          <a:noFill/>
        </p:spPr>
      </p:pic>
      <p:pic>
        <p:nvPicPr>
          <p:cNvPr id="1028" name="Picture 4" descr="http://t2.gstatic.com/images?q=tbn:ANd9GcRVe-8xL6PAnmGTMKni7S3fOWg44AN0hlSZaPX9_wGt2f1K4uybxw"/>
          <p:cNvPicPr>
            <a:picLocks noChangeAspect="1" noChangeArrowheads="1"/>
          </p:cNvPicPr>
          <p:nvPr/>
        </p:nvPicPr>
        <p:blipFill>
          <a:blip r:embed="rId3"/>
          <a:srcRect/>
          <a:stretch>
            <a:fillRect/>
          </a:stretch>
        </p:blipFill>
        <p:spPr bwMode="auto">
          <a:xfrm>
            <a:off x="1857356" y="4714884"/>
            <a:ext cx="2466975" cy="18478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85852" y="1071546"/>
            <a:ext cx="3000396" cy="85725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ANTECEDENTES</a:t>
            </a:r>
            <a:endParaRPr lang="es-MX" dirty="0">
              <a:solidFill>
                <a:schemeClr val="tx1"/>
              </a:solidFill>
            </a:endParaRPr>
          </a:p>
        </p:txBody>
      </p:sp>
      <p:sp>
        <p:nvSpPr>
          <p:cNvPr id="5" name="4 Elipse"/>
          <p:cNvSpPr/>
          <p:nvPr/>
        </p:nvSpPr>
        <p:spPr>
          <a:xfrm>
            <a:off x="3357554" y="1643050"/>
            <a:ext cx="1928826" cy="1500198"/>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PROBLEMA</a:t>
            </a:r>
            <a:endParaRPr lang="es-MX" dirty="0">
              <a:solidFill>
                <a:schemeClr val="tx1"/>
              </a:solidFill>
            </a:endParaRPr>
          </a:p>
        </p:txBody>
      </p:sp>
      <p:sp>
        <p:nvSpPr>
          <p:cNvPr id="6" name="5 Flecha derecha"/>
          <p:cNvSpPr/>
          <p:nvPr/>
        </p:nvSpPr>
        <p:spPr>
          <a:xfrm>
            <a:off x="5072066" y="1928802"/>
            <a:ext cx="3143272" cy="16430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PRONOSTICO</a:t>
            </a:r>
            <a:endParaRPr lang="es-MX" dirty="0">
              <a:solidFill>
                <a:schemeClr val="tx1"/>
              </a:solidFill>
            </a:endParaRPr>
          </a:p>
        </p:txBody>
      </p:sp>
      <p:sp>
        <p:nvSpPr>
          <p:cNvPr id="8" name="7 Triángulo isósceles"/>
          <p:cNvSpPr/>
          <p:nvPr/>
        </p:nvSpPr>
        <p:spPr>
          <a:xfrm>
            <a:off x="5786446" y="3214686"/>
            <a:ext cx="2357454" cy="2214578"/>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PLANIFI-CACION</a:t>
            </a:r>
            <a:endParaRPr lang="es-MX" dirty="0"/>
          </a:p>
        </p:txBody>
      </p:sp>
      <p:sp>
        <p:nvSpPr>
          <p:cNvPr id="9" name="8 Rectángulo redondeado"/>
          <p:cNvSpPr/>
          <p:nvPr/>
        </p:nvSpPr>
        <p:spPr>
          <a:xfrm>
            <a:off x="3643306" y="3857628"/>
            <a:ext cx="2500330" cy="157163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ORGANIZACIÓN</a:t>
            </a:r>
            <a:endParaRPr lang="es-MX" dirty="0">
              <a:solidFill>
                <a:schemeClr val="tx1"/>
              </a:solidFill>
            </a:endParaRPr>
          </a:p>
        </p:txBody>
      </p:sp>
      <p:sp>
        <p:nvSpPr>
          <p:cNvPr id="10" name="9 Estrella de 5 puntas"/>
          <p:cNvSpPr/>
          <p:nvPr/>
        </p:nvSpPr>
        <p:spPr>
          <a:xfrm>
            <a:off x="1214414" y="3429000"/>
            <a:ext cx="2643206" cy="2500330"/>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META</a:t>
            </a:r>
            <a:endParaRPr lang="es-MX"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ESTUDIO ETNOGRÁFICO</a:t>
            </a:r>
            <a:endParaRPr lang="es-MX" dirty="0"/>
          </a:p>
        </p:txBody>
      </p:sp>
      <p:sp>
        <p:nvSpPr>
          <p:cNvPr id="5" name="4 CuadroTexto"/>
          <p:cNvSpPr txBox="1"/>
          <p:nvPr/>
        </p:nvSpPr>
        <p:spPr>
          <a:xfrm>
            <a:off x="1357290" y="1500174"/>
            <a:ext cx="6643734" cy="2585323"/>
          </a:xfrm>
          <a:prstGeom prst="rect">
            <a:avLst/>
          </a:prstGeom>
          <a:noFill/>
        </p:spPr>
        <p:txBody>
          <a:bodyPr wrap="square" rtlCol="0">
            <a:spAutoFit/>
          </a:bodyPr>
          <a:lstStyle/>
          <a:p>
            <a:r>
              <a:rPr lang="es-MX" sz="2400" dirty="0" smtClean="0"/>
              <a:t>Describe las relaciones de uso, ideas, tecnologías, artes y tradiciones que conforman la vida de una sociedad. Puede ser cualitativa y cuantitativa.</a:t>
            </a:r>
          </a:p>
          <a:p>
            <a:endParaRPr lang="es-MX" dirty="0"/>
          </a:p>
          <a:p>
            <a:endParaRPr lang="es-MX" dirty="0" smtClean="0"/>
          </a:p>
          <a:p>
            <a:endParaRPr lang="es-MX" dirty="0"/>
          </a:p>
          <a:p>
            <a:endParaRPr lang="es-MX" dirty="0" smtClean="0"/>
          </a:p>
          <a:p>
            <a:endParaRPr lang="es-MX" dirty="0"/>
          </a:p>
        </p:txBody>
      </p:sp>
      <p:pic>
        <p:nvPicPr>
          <p:cNvPr id="64514" name="Picture 2" descr="http://www.ideup.com/descargas/img_blog/antropologo.jpg"/>
          <p:cNvPicPr>
            <a:picLocks noChangeAspect="1" noChangeArrowheads="1"/>
          </p:cNvPicPr>
          <p:nvPr/>
        </p:nvPicPr>
        <p:blipFill>
          <a:blip r:embed="rId2" cstate="print"/>
          <a:srcRect/>
          <a:stretch>
            <a:fillRect/>
          </a:stretch>
        </p:blipFill>
        <p:spPr bwMode="auto">
          <a:xfrm>
            <a:off x="1000100" y="2786058"/>
            <a:ext cx="4071966" cy="3857652"/>
          </a:xfrm>
          <a:prstGeom prst="rect">
            <a:avLst/>
          </a:prstGeom>
          <a:noFill/>
        </p:spPr>
      </p:pic>
      <p:pic>
        <p:nvPicPr>
          <p:cNvPr id="64516" name="Picture 4" descr="http://t1.gstatic.com/images?q=tbn:ANd9GcQ3zl69ElcFRsa2zkwRbbjP0hRyTYy0CHeDtJR-gBzlnFmKIFlOlA"/>
          <p:cNvPicPr>
            <a:picLocks noChangeAspect="1" noChangeArrowheads="1"/>
          </p:cNvPicPr>
          <p:nvPr/>
        </p:nvPicPr>
        <p:blipFill>
          <a:blip r:embed="rId3"/>
          <a:srcRect/>
          <a:stretch>
            <a:fillRect/>
          </a:stretch>
        </p:blipFill>
        <p:spPr bwMode="auto">
          <a:xfrm>
            <a:off x="6143636" y="2857497"/>
            <a:ext cx="1285884" cy="1007272"/>
          </a:xfrm>
          <a:prstGeom prst="rect">
            <a:avLst/>
          </a:prstGeom>
          <a:noFill/>
        </p:spPr>
      </p:pic>
      <p:pic>
        <p:nvPicPr>
          <p:cNvPr id="64518" name="Picture 6" descr="http://multimedia.fnac.com/multimedia/ES/images_produits/ES/ZoomPE/6/7/5/9789876291576.jpg"/>
          <p:cNvPicPr>
            <a:picLocks noChangeAspect="1" noChangeArrowheads="1"/>
          </p:cNvPicPr>
          <p:nvPr/>
        </p:nvPicPr>
        <p:blipFill>
          <a:blip r:embed="rId4"/>
          <a:srcRect/>
          <a:stretch>
            <a:fillRect/>
          </a:stretch>
        </p:blipFill>
        <p:spPr bwMode="auto">
          <a:xfrm>
            <a:off x="5857884" y="4286256"/>
            <a:ext cx="2071702" cy="20031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357290" y="642918"/>
            <a:ext cx="7215238" cy="5447645"/>
          </a:xfrm>
          <a:prstGeom prst="rect">
            <a:avLst/>
          </a:prstGeom>
          <a:noFill/>
        </p:spPr>
        <p:txBody>
          <a:bodyPr wrap="square" rtlCol="0">
            <a:spAutoFit/>
          </a:bodyPr>
          <a:lstStyle/>
          <a:p>
            <a:pPr>
              <a:buFont typeface="Arial" charset="0"/>
              <a:buChar char="•"/>
            </a:pPr>
            <a:endParaRPr lang="es-MX" dirty="0" smtClean="0"/>
          </a:p>
          <a:p>
            <a:r>
              <a:rPr lang="es-MX" sz="2400" dirty="0" smtClean="0"/>
              <a:t>Nexos  entre la investigación y la programación  de la metodología social:</a:t>
            </a:r>
            <a:endParaRPr lang="es-MX" sz="2400" dirty="0"/>
          </a:p>
          <a:p>
            <a:endParaRPr lang="es-MX" sz="2400" dirty="0" smtClean="0"/>
          </a:p>
          <a:p>
            <a:pPr>
              <a:buFont typeface="Arial" charset="0"/>
              <a:buChar char="•"/>
            </a:pPr>
            <a:r>
              <a:rPr lang="es-MX" sz="2400" dirty="0" smtClean="0"/>
              <a:t>Materiales</a:t>
            </a:r>
          </a:p>
          <a:p>
            <a:pPr>
              <a:buFont typeface="Arial" charset="0"/>
              <a:buChar char="•"/>
            </a:pPr>
            <a:r>
              <a:rPr lang="es-MX" sz="2400" dirty="0" smtClean="0"/>
              <a:t>Identificar necesidades</a:t>
            </a:r>
          </a:p>
          <a:p>
            <a:pPr>
              <a:buFont typeface="Arial" charset="0"/>
              <a:buChar char="•"/>
            </a:pPr>
            <a:r>
              <a:rPr lang="es-MX" sz="2400" dirty="0" smtClean="0"/>
              <a:t>Formulación del problema</a:t>
            </a:r>
          </a:p>
          <a:p>
            <a:pPr>
              <a:buFont typeface="Arial" charset="0"/>
              <a:buChar char="•"/>
            </a:pPr>
            <a:r>
              <a:rPr lang="es-MX" sz="2400" dirty="0" smtClean="0"/>
              <a:t>Técnicas y procedimientos</a:t>
            </a:r>
          </a:p>
          <a:p>
            <a:pPr>
              <a:buFont typeface="Arial" charset="0"/>
              <a:buChar char="•"/>
            </a:pPr>
            <a:r>
              <a:rPr lang="es-MX" sz="2400" dirty="0" smtClean="0"/>
              <a:t>Trabajo de campo</a:t>
            </a:r>
          </a:p>
          <a:p>
            <a:pPr>
              <a:buFont typeface="Arial" charset="0"/>
              <a:buChar char="•"/>
            </a:pPr>
            <a:r>
              <a:rPr lang="es-MX" sz="2400" dirty="0" smtClean="0"/>
              <a:t>Análisis e interpretación de resultados</a:t>
            </a:r>
          </a:p>
          <a:p>
            <a:pPr>
              <a:buFont typeface="Arial" charset="0"/>
              <a:buChar char="•"/>
            </a:pPr>
            <a:r>
              <a:rPr lang="es-MX" sz="2400" dirty="0" smtClean="0"/>
              <a:t>Redacción de informe preliminar</a:t>
            </a:r>
          </a:p>
          <a:p>
            <a:pPr>
              <a:buFont typeface="Arial" charset="0"/>
              <a:buChar char="•"/>
            </a:pPr>
            <a:r>
              <a:rPr lang="es-MX" sz="2400" dirty="0" smtClean="0"/>
              <a:t>Elaboración de diagnostico</a:t>
            </a:r>
          </a:p>
          <a:p>
            <a:pPr>
              <a:buFont typeface="Arial" charset="0"/>
              <a:buChar char="•"/>
            </a:pPr>
            <a:r>
              <a:rPr lang="es-MX" sz="2400" dirty="0" smtClean="0"/>
              <a:t>Ejecución</a:t>
            </a:r>
          </a:p>
          <a:p>
            <a:pPr>
              <a:buFont typeface="Arial" charset="0"/>
              <a:buChar char="•"/>
            </a:pPr>
            <a:r>
              <a:rPr lang="es-MX" sz="2400" dirty="0" smtClean="0"/>
              <a:t>Evaluación</a:t>
            </a:r>
          </a:p>
          <a:p>
            <a:pPr>
              <a:buFont typeface="Arial" charset="0"/>
              <a:buChar char="•"/>
            </a:pPr>
            <a:endParaRPr lang="es-MX" dirty="0"/>
          </a:p>
        </p:txBody>
      </p:sp>
      <p:pic>
        <p:nvPicPr>
          <p:cNvPr id="66562" name="Picture 2" descr="http://t1.gstatic.com/images?q=tbn:ANd9GcQnjeUAT6aqxbqqfowu12jnIxSSX0ftfNCmnYUFey1iFsSTM5RXnA"/>
          <p:cNvPicPr>
            <a:picLocks noChangeAspect="1" noChangeArrowheads="1"/>
          </p:cNvPicPr>
          <p:nvPr/>
        </p:nvPicPr>
        <p:blipFill>
          <a:blip r:embed="rId2"/>
          <a:srcRect/>
          <a:stretch>
            <a:fillRect/>
          </a:stretch>
        </p:blipFill>
        <p:spPr bwMode="auto">
          <a:xfrm>
            <a:off x="5286380" y="1571612"/>
            <a:ext cx="3214710" cy="2286016"/>
          </a:xfrm>
          <a:prstGeom prst="rect">
            <a:avLst/>
          </a:prstGeom>
          <a:noFill/>
        </p:spPr>
      </p:pic>
      <p:pic>
        <p:nvPicPr>
          <p:cNvPr id="66564" name="Picture 4" descr="http://2.bp.blogspot.com/_B4lozLuZZPs/TSyDDwJIugI/AAAAAAAAHZk/AYfAnoQtTNI/s1600/malinowski+etnografia.jpg"/>
          <p:cNvPicPr>
            <a:picLocks noChangeAspect="1" noChangeArrowheads="1"/>
          </p:cNvPicPr>
          <p:nvPr/>
        </p:nvPicPr>
        <p:blipFill>
          <a:blip r:embed="rId3"/>
          <a:srcRect/>
          <a:stretch>
            <a:fillRect/>
          </a:stretch>
        </p:blipFill>
        <p:spPr bwMode="auto">
          <a:xfrm>
            <a:off x="5643570" y="4357694"/>
            <a:ext cx="3000397" cy="229615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http://t2.gstatic.com/images?q=tbn:ANd9GcTBDDU4nxOK2vAgjhTHD9KM6RGJ5AMRFsv5p5-i097KQ02z_dBm_g"/>
          <p:cNvPicPr>
            <a:picLocks noChangeAspect="1" noChangeArrowheads="1"/>
          </p:cNvPicPr>
          <p:nvPr/>
        </p:nvPicPr>
        <p:blipFill>
          <a:blip r:embed="rId2"/>
          <a:srcRect/>
          <a:stretch>
            <a:fillRect/>
          </a:stretch>
        </p:blipFill>
        <p:spPr bwMode="auto">
          <a:xfrm>
            <a:off x="5572132" y="428604"/>
            <a:ext cx="3143272" cy="2571768"/>
          </a:xfrm>
          <a:prstGeom prst="rect">
            <a:avLst/>
          </a:prstGeom>
          <a:noFill/>
        </p:spPr>
      </p:pic>
      <p:pic>
        <p:nvPicPr>
          <p:cNvPr id="67588" name="Picture 4" descr="http://t0.gstatic.com/images?q=tbn:ANd9GcSczqgrWQEnG9aADT4BKoadd2npCmM2hcPAlXI7Ax4hOrZYRzgLXQ"/>
          <p:cNvPicPr>
            <a:picLocks noChangeAspect="1" noChangeArrowheads="1"/>
          </p:cNvPicPr>
          <p:nvPr/>
        </p:nvPicPr>
        <p:blipFill>
          <a:blip r:embed="rId3"/>
          <a:srcRect/>
          <a:stretch>
            <a:fillRect/>
          </a:stretch>
        </p:blipFill>
        <p:spPr bwMode="auto">
          <a:xfrm>
            <a:off x="6572264" y="4286256"/>
            <a:ext cx="2314575" cy="1981201"/>
          </a:xfrm>
          <a:prstGeom prst="rect">
            <a:avLst/>
          </a:prstGeom>
          <a:noFill/>
        </p:spPr>
      </p:pic>
      <p:pic>
        <p:nvPicPr>
          <p:cNvPr id="67590" name="Picture 6" descr="http://tallerproducto.cl.s138228.gridserver.com/wp/wp-content/uploads/2011/10/clase_Etnografia.jpg"/>
          <p:cNvPicPr>
            <a:picLocks noChangeAspect="1" noChangeArrowheads="1"/>
          </p:cNvPicPr>
          <p:nvPr/>
        </p:nvPicPr>
        <p:blipFill>
          <a:blip r:embed="rId4"/>
          <a:srcRect/>
          <a:stretch>
            <a:fillRect/>
          </a:stretch>
        </p:blipFill>
        <p:spPr bwMode="auto">
          <a:xfrm>
            <a:off x="1142976" y="3214686"/>
            <a:ext cx="5167306" cy="3429001"/>
          </a:xfrm>
          <a:prstGeom prst="rect">
            <a:avLst/>
          </a:prstGeom>
          <a:noFill/>
        </p:spPr>
      </p:pic>
      <p:sp>
        <p:nvSpPr>
          <p:cNvPr id="7" name="6 CuadroTexto"/>
          <p:cNvSpPr txBox="1"/>
          <p:nvPr/>
        </p:nvSpPr>
        <p:spPr>
          <a:xfrm>
            <a:off x="1142976" y="428604"/>
            <a:ext cx="4143404" cy="2308324"/>
          </a:xfrm>
          <a:prstGeom prst="rect">
            <a:avLst/>
          </a:prstGeom>
          <a:noFill/>
        </p:spPr>
        <p:txBody>
          <a:bodyPr wrap="square" rtlCol="0">
            <a:spAutoFit/>
          </a:bodyPr>
          <a:lstStyle/>
          <a:p>
            <a:r>
              <a:rPr lang="es-ES" sz="2400" dirty="0"/>
              <a:t>El objeto de la etnografía está dirigido a comprender una determinada forma de vida desde el punto de vista de quienes pertenecen de manera natural a </a:t>
            </a:r>
            <a:r>
              <a:rPr lang="es-ES" sz="2400" dirty="0" smtClean="0"/>
              <a:t>ésta.</a:t>
            </a:r>
            <a:endParaRPr lang="es-MX"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METODOLOGIA PROPUESTA</a:t>
            </a:r>
            <a:endParaRPr lang="es-MX" dirty="0"/>
          </a:p>
        </p:txBody>
      </p:sp>
      <p:graphicFrame>
        <p:nvGraphicFramePr>
          <p:cNvPr id="4" name="3 Tabla"/>
          <p:cNvGraphicFramePr>
            <a:graphicFrameLocks noGrp="1"/>
          </p:cNvGraphicFramePr>
          <p:nvPr/>
        </p:nvGraphicFramePr>
        <p:xfrm>
          <a:off x="1071504" y="1214422"/>
          <a:ext cx="7858215" cy="5500726"/>
        </p:xfrm>
        <a:graphic>
          <a:graphicData uri="http://schemas.openxmlformats.org/drawingml/2006/table">
            <a:tbl>
              <a:tblPr firstRow="1" bandRow="1">
                <a:tableStyleId>{5C22544A-7EE6-4342-B048-85BDC9FD1C3A}</a:tableStyleId>
              </a:tblPr>
              <a:tblGrid>
                <a:gridCol w="2642782"/>
                <a:gridCol w="2642782"/>
                <a:gridCol w="2572651"/>
              </a:tblGrid>
              <a:tr h="1304124">
                <a:tc>
                  <a:txBody>
                    <a:bodyPr/>
                    <a:lstStyle/>
                    <a:p>
                      <a:pPr algn="ctr"/>
                      <a:r>
                        <a:rPr lang="es-MX" sz="2000" b="1" dirty="0" smtClean="0">
                          <a:solidFill>
                            <a:schemeClr val="tx1"/>
                          </a:solidFill>
                        </a:rPr>
                        <a:t>Relación</a:t>
                      </a:r>
                      <a:r>
                        <a:rPr lang="es-MX" sz="2000" b="1" baseline="0" dirty="0" smtClean="0">
                          <a:solidFill>
                            <a:schemeClr val="tx1"/>
                          </a:solidFill>
                        </a:rPr>
                        <a:t> entre el investigador y la realidad estudiada.</a:t>
                      </a:r>
                      <a:endParaRPr lang="es-MX" sz="2000" b="1" dirty="0">
                        <a:solidFill>
                          <a:schemeClr val="tx1"/>
                        </a:solidFill>
                      </a:endParaRPr>
                    </a:p>
                  </a:txBody>
                  <a:tcPr/>
                </a:tc>
                <a:tc>
                  <a:txBody>
                    <a:bodyPr/>
                    <a:lstStyle/>
                    <a:p>
                      <a:pPr algn="ctr"/>
                      <a:r>
                        <a:rPr lang="es-MX" sz="2000" dirty="0" smtClean="0">
                          <a:solidFill>
                            <a:schemeClr val="tx1"/>
                          </a:solidFill>
                        </a:rPr>
                        <a:t>Finalidad del conocimiento.</a:t>
                      </a:r>
                      <a:endParaRPr lang="es-MX" sz="2000" dirty="0">
                        <a:solidFill>
                          <a:schemeClr val="tx1"/>
                        </a:solidFill>
                      </a:endParaRPr>
                    </a:p>
                  </a:txBody>
                  <a:tcPr/>
                </a:tc>
                <a:tc>
                  <a:txBody>
                    <a:bodyPr/>
                    <a:lstStyle/>
                    <a:p>
                      <a:pPr algn="ctr"/>
                      <a:r>
                        <a:rPr lang="es-MX" sz="2000" dirty="0" smtClean="0">
                          <a:solidFill>
                            <a:schemeClr val="tx1"/>
                          </a:solidFill>
                        </a:rPr>
                        <a:t>Relación</a:t>
                      </a:r>
                      <a:r>
                        <a:rPr lang="es-MX" sz="2000" dirty="0" smtClean="0"/>
                        <a:t> </a:t>
                      </a:r>
                      <a:r>
                        <a:rPr lang="es-MX" sz="2000" dirty="0" smtClean="0">
                          <a:solidFill>
                            <a:schemeClr val="tx1"/>
                          </a:solidFill>
                        </a:rPr>
                        <a:t>entre</a:t>
                      </a:r>
                      <a:r>
                        <a:rPr lang="es-MX" sz="2000" dirty="0" smtClean="0"/>
                        <a:t> </a:t>
                      </a:r>
                      <a:r>
                        <a:rPr lang="es-MX" sz="2000" dirty="0" smtClean="0">
                          <a:solidFill>
                            <a:schemeClr val="tx1"/>
                          </a:solidFill>
                        </a:rPr>
                        <a:t>conocimiento y acción</a:t>
                      </a:r>
                      <a:endParaRPr lang="es-MX" sz="2000" dirty="0">
                        <a:solidFill>
                          <a:schemeClr val="tx1"/>
                        </a:solidFill>
                      </a:endParaRPr>
                    </a:p>
                  </a:txBody>
                  <a:tcPr/>
                </a:tc>
              </a:tr>
              <a:tr h="4196602">
                <a:tc>
                  <a:txBody>
                    <a:bodyPr/>
                    <a:lstStyle/>
                    <a:p>
                      <a:r>
                        <a:rPr lang="es-MX" sz="2400" dirty="0" smtClean="0"/>
                        <a:t>Para conocer el pueblo,</a:t>
                      </a:r>
                      <a:r>
                        <a:rPr lang="es-MX" sz="2400" baseline="0" dirty="0" smtClean="0"/>
                        <a:t> el trabajador social debe conocerlo desde dentro.</a:t>
                      </a:r>
                      <a:endParaRPr lang="es-MX" sz="2400" dirty="0"/>
                    </a:p>
                  </a:txBody>
                  <a:tcPr/>
                </a:tc>
                <a:tc>
                  <a:txBody>
                    <a:bodyPr/>
                    <a:lstStyle/>
                    <a:p>
                      <a:r>
                        <a:rPr lang="es-MX" sz="2400" dirty="0" smtClean="0"/>
                        <a:t>Lo esencial es la práctica  (estudio e investigación)</a:t>
                      </a:r>
                      <a:r>
                        <a:rPr lang="es-MX" sz="2400" baseline="0" dirty="0" smtClean="0"/>
                        <a:t> métodos y técnicas. </a:t>
                      </a:r>
                      <a:endParaRPr lang="es-MX" sz="2400" dirty="0"/>
                    </a:p>
                  </a:txBody>
                  <a:tcPr/>
                </a:tc>
                <a:tc>
                  <a:txBody>
                    <a:bodyPr/>
                    <a:lstStyle/>
                    <a:p>
                      <a:r>
                        <a:rPr lang="es-MX" sz="2400" dirty="0" smtClean="0"/>
                        <a:t>Se estudia la realidad para actuar transformadoramente</a:t>
                      </a:r>
                      <a:r>
                        <a:rPr lang="es-MX" sz="2400" baseline="0" dirty="0" smtClean="0"/>
                        <a:t> sobre ella.</a:t>
                      </a:r>
                    </a:p>
                    <a:p>
                      <a:r>
                        <a:rPr lang="es-MX" sz="2400" baseline="0" dirty="0" smtClean="0"/>
                        <a:t>El conocimiento que se adquiere es critico y concietizador.</a:t>
                      </a:r>
                    </a:p>
                    <a:p>
                      <a:endParaRPr lang="es-MX"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79</TotalTime>
  <Words>258</Words>
  <Application>Microsoft Office PowerPoint</Application>
  <PresentationFormat>Presentación en pantalla (4:3)</PresentationFormat>
  <Paragraphs>47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Solsticio</vt:lpstr>
      <vt:lpstr>Diapositiva 1</vt:lpstr>
      <vt:lpstr>METODOLOGIA SOCIAL</vt:lpstr>
      <vt:lpstr>¿QUÉ ES LA METODOLOGIA SOCIAL?</vt:lpstr>
      <vt:lpstr>Diapositiva 4</vt:lpstr>
      <vt:lpstr>ESTUDIO ETNOGRÁFICO</vt:lpstr>
      <vt:lpstr>Diapositiva 6</vt:lpstr>
      <vt:lpstr>Diapositiva 7</vt:lpstr>
      <vt:lpstr>METODOLOGIA PROPUESTA</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esteban</dc:creator>
  <cp:lastModifiedBy>esteban</cp:lastModifiedBy>
  <cp:revision>9</cp:revision>
  <dcterms:created xsi:type="dcterms:W3CDTF">2013-06-03T23:19:25Z</dcterms:created>
  <dcterms:modified xsi:type="dcterms:W3CDTF">2013-06-06T16:36:18Z</dcterms:modified>
</cp:coreProperties>
</file>