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2" r:id="rId2"/>
    <p:sldId id="263" r:id="rId3"/>
    <p:sldId id="264" r:id="rId4"/>
    <p:sldId id="265" r:id="rId5"/>
    <p:sldId id="300" r:id="rId6"/>
    <p:sldId id="303" r:id="rId7"/>
    <p:sldId id="304" r:id="rId8"/>
    <p:sldId id="305" r:id="rId9"/>
    <p:sldId id="257" r:id="rId10"/>
    <p:sldId id="258" r:id="rId11"/>
    <p:sldId id="259" r:id="rId12"/>
    <p:sldId id="260" r:id="rId13"/>
    <p:sldId id="261" r:id="rId14"/>
    <p:sldId id="266" r:id="rId15"/>
    <p:sldId id="267" r:id="rId16"/>
    <p:sldId id="268" r:id="rId17"/>
    <p:sldId id="269" r:id="rId18"/>
    <p:sldId id="270" r:id="rId19"/>
    <p:sldId id="271" r:id="rId20"/>
    <p:sldId id="276" r:id="rId21"/>
    <p:sldId id="272" r:id="rId22"/>
    <p:sldId id="274" r:id="rId23"/>
    <p:sldId id="275" r:id="rId24"/>
    <p:sldId id="277" r:id="rId25"/>
    <p:sldId id="278" r:id="rId26"/>
    <p:sldId id="279" r:id="rId27"/>
    <p:sldId id="281" r:id="rId28"/>
    <p:sldId id="283" r:id="rId29"/>
    <p:sldId id="280" r:id="rId30"/>
    <p:sldId id="284" r:id="rId31"/>
    <p:sldId id="285" r:id="rId32"/>
    <p:sldId id="286" r:id="rId33"/>
    <p:sldId id="287" r:id="rId34"/>
    <p:sldId id="288" r:id="rId35"/>
    <p:sldId id="290" r:id="rId36"/>
    <p:sldId id="291" r:id="rId37"/>
    <p:sldId id="292" r:id="rId38"/>
    <p:sldId id="289" r:id="rId39"/>
    <p:sldId id="293" r:id="rId40"/>
    <p:sldId id="294" r:id="rId41"/>
    <p:sldId id="295" r:id="rId42"/>
    <p:sldId id="296" r:id="rId43"/>
    <p:sldId id="306" r:id="rId44"/>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fld id="{1AA65E9F-475C-49EF-ADE1-F98D03AA38FF}" type="datetimeFigureOut">
              <a:rPr lang="es-ES" smtClean="0"/>
              <a:pPr/>
              <a:t>17/09/2012</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0E67CB8D-063F-4698-A591-5408C0DC33AB}" type="slidenum">
              <a:rPr lang="es-ES" smtClean="0"/>
              <a:pPr/>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1AA65E9F-475C-49EF-ADE1-F98D03AA38FF}" type="datetimeFigureOut">
              <a:rPr lang="es-ES" smtClean="0"/>
              <a:pPr/>
              <a:t>17/09/2012</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0E67CB8D-063F-4698-A591-5408C0DC33AB}" type="slidenum">
              <a:rPr lang="es-ES" smtClean="0"/>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1AA65E9F-475C-49EF-ADE1-F98D03AA38FF}" type="datetimeFigureOut">
              <a:rPr lang="es-ES" smtClean="0"/>
              <a:pPr/>
              <a:t>17/09/2012</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0E67CB8D-063F-4698-A591-5408C0DC33AB}" type="slidenum">
              <a:rPr lang="es-ES" smtClean="0"/>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1AA65E9F-475C-49EF-ADE1-F98D03AA38FF}" type="datetimeFigureOut">
              <a:rPr lang="es-ES" smtClean="0"/>
              <a:pPr/>
              <a:t>17/09/2012</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0E67CB8D-063F-4698-A591-5408C0DC33AB}" type="slidenum">
              <a:rPr lang="es-ES" smtClean="0"/>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1AA65E9F-475C-49EF-ADE1-F98D03AA38FF}" type="datetimeFigureOut">
              <a:rPr lang="es-ES" smtClean="0"/>
              <a:pPr/>
              <a:t>17/09/2012</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0E67CB8D-063F-4698-A591-5408C0DC33AB}" type="slidenum">
              <a:rPr lang="es-ES" smtClean="0"/>
              <a:pPr/>
              <a:t>‹Nº›</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1AA65E9F-475C-49EF-ADE1-F98D03AA38FF}" type="datetimeFigureOut">
              <a:rPr lang="es-ES" smtClean="0"/>
              <a:pPr/>
              <a:t>17/09/2012</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0E67CB8D-063F-4698-A591-5408C0DC33AB}" type="slidenum">
              <a:rPr lang="es-ES" smtClean="0"/>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1AA65E9F-475C-49EF-ADE1-F98D03AA38FF}" type="datetimeFigureOut">
              <a:rPr lang="es-ES" smtClean="0"/>
              <a:pPr/>
              <a:t>17/09/2012</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0E67CB8D-063F-4698-A591-5408C0DC33AB}" type="slidenum">
              <a:rPr lang="es-ES" smtClean="0"/>
              <a:pPr/>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1AA65E9F-475C-49EF-ADE1-F98D03AA38FF}" type="datetimeFigureOut">
              <a:rPr lang="es-ES" smtClean="0"/>
              <a:pPr/>
              <a:t>17/09/2012</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0E67CB8D-063F-4698-A591-5408C0DC33AB}" type="slidenum">
              <a:rPr lang="es-ES" smtClean="0"/>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1AA65E9F-475C-49EF-ADE1-F98D03AA38FF}" type="datetimeFigureOut">
              <a:rPr lang="es-ES" smtClean="0"/>
              <a:pPr/>
              <a:t>17/09/2012</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0E67CB8D-063F-4698-A591-5408C0DC33AB}" type="slidenum">
              <a:rPr lang="es-ES" smtClean="0"/>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1AA65E9F-475C-49EF-ADE1-F98D03AA38FF}" type="datetimeFigureOut">
              <a:rPr lang="es-ES" smtClean="0"/>
              <a:pPr/>
              <a:t>17/09/2012</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0E67CB8D-063F-4698-A591-5408C0DC33AB}" type="slidenum">
              <a:rPr lang="es-ES" smtClean="0"/>
              <a:pPr/>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1AA65E9F-475C-49EF-ADE1-F98D03AA38FF}" type="datetimeFigureOut">
              <a:rPr lang="es-ES" smtClean="0"/>
              <a:pPr/>
              <a:t>17/09/2012</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0E67CB8D-063F-4698-A591-5408C0DC33AB}" type="slidenum">
              <a:rPr lang="es-ES" smtClean="0"/>
              <a:pPr/>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AA65E9F-475C-49EF-ADE1-F98D03AA38FF}" type="datetimeFigureOut">
              <a:rPr lang="es-ES" smtClean="0"/>
              <a:pPr/>
              <a:t>17/09/2012</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E67CB8D-063F-4698-A591-5408C0DC33AB}" type="slidenum">
              <a:rPr lang="es-ES" smtClean="0"/>
              <a:pPr/>
              <a:t>‹Nº›</a:t>
            </a:fld>
            <a:endParaRPr lang="es-E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Modelo de datos</a:t>
            </a:r>
            <a:endParaRPr lang="es-ES" dirty="0"/>
          </a:p>
        </p:txBody>
      </p:sp>
      <p:sp>
        <p:nvSpPr>
          <p:cNvPr id="3" name="2 Marcador de contenido"/>
          <p:cNvSpPr>
            <a:spLocks noGrp="1"/>
          </p:cNvSpPr>
          <p:nvPr>
            <p:ph idx="1"/>
          </p:nvPr>
        </p:nvSpPr>
        <p:spPr/>
        <p:txBody>
          <a:bodyPr/>
          <a:lstStyle/>
          <a:p>
            <a:r>
              <a:rPr lang="es-ES" dirty="0" smtClean="0"/>
              <a:t>Entidad: es la representación de un objeto acerca del cual se desea guardar información. Por ejemplo un articulo.</a:t>
            </a:r>
          </a:p>
          <a:p>
            <a:r>
              <a:rPr lang="es-ES" dirty="0" smtClean="0"/>
              <a:t>Atributo: cada entidad se caracteriza por un conjunto de atributos o propiedades. Es decir los atributos tienen un valor con respecto a las entidades.</a:t>
            </a:r>
            <a:endParaRPr lang="es-E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b="1" i="1" u="sng" dirty="0" smtClean="0"/>
              <a:t>Esquema.</a:t>
            </a:r>
            <a:br>
              <a:rPr lang="es-ES" b="1" i="1" u="sng" dirty="0" smtClean="0"/>
            </a:br>
            <a:endParaRPr lang="es-ES" dirty="0"/>
          </a:p>
        </p:txBody>
      </p:sp>
      <p:sp>
        <p:nvSpPr>
          <p:cNvPr id="3" name="2 Marcador de contenido"/>
          <p:cNvSpPr>
            <a:spLocks noGrp="1"/>
          </p:cNvSpPr>
          <p:nvPr>
            <p:ph idx="1"/>
          </p:nvPr>
        </p:nvSpPr>
        <p:spPr>
          <a:xfrm>
            <a:off x="500034" y="1500174"/>
            <a:ext cx="8229600" cy="4525963"/>
          </a:xfrm>
        </p:spPr>
        <p:txBody>
          <a:bodyPr>
            <a:normAutofit lnSpcReduction="10000"/>
          </a:bodyPr>
          <a:lstStyle/>
          <a:p>
            <a:r>
              <a:rPr lang="es-ES" dirty="0" smtClean="0"/>
              <a:t>Es la descripción lógica de la base de datos, proporciona los nombres de las entidades y sus atributos.</a:t>
            </a:r>
          </a:p>
          <a:p>
            <a:r>
              <a:rPr lang="es-ES" dirty="0" smtClean="0"/>
              <a:t>Especifica las relaciones que existen entre las entidades y los atributos.</a:t>
            </a:r>
          </a:p>
          <a:p>
            <a:r>
              <a:rPr lang="es-ES" dirty="0" smtClean="0"/>
              <a:t>Es un banco en el que se inscriben los valores que irán formando cada uno de los atributos.</a:t>
            </a:r>
          </a:p>
          <a:p>
            <a:r>
              <a:rPr lang="es-ES" dirty="0" smtClean="0"/>
              <a:t> El esquema no se modifica solo los datos los cuales generan una nueva instancia.</a:t>
            </a:r>
            <a:endParaRPr lang="es-E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b="1" dirty="0" smtClean="0"/>
              <a:t>POR Ejemplo:</a:t>
            </a:r>
            <a:r>
              <a:rPr lang="es-ES" dirty="0" smtClean="0"/>
              <a:t/>
            </a:r>
            <a:br>
              <a:rPr lang="es-ES" dirty="0" smtClean="0"/>
            </a:br>
            <a:endParaRPr lang="es-ES" dirty="0"/>
          </a:p>
        </p:txBody>
      </p:sp>
      <p:sp>
        <p:nvSpPr>
          <p:cNvPr id="3" name="2 Marcador de contenido"/>
          <p:cNvSpPr>
            <a:spLocks noGrp="1"/>
          </p:cNvSpPr>
          <p:nvPr>
            <p:ph idx="1"/>
          </p:nvPr>
        </p:nvSpPr>
        <p:spPr/>
        <p:txBody>
          <a:bodyPr>
            <a:normAutofit/>
          </a:bodyPr>
          <a:lstStyle/>
          <a:p>
            <a:r>
              <a:rPr lang="es-ES" b="1" dirty="0" smtClean="0"/>
              <a:t>Esquema:</a:t>
            </a:r>
          </a:p>
          <a:p>
            <a:r>
              <a:rPr lang="es-ES" b="1" dirty="0" smtClean="0"/>
              <a:t>    { Vendedor : Nombre, puesto, salario, RFC }</a:t>
            </a:r>
          </a:p>
          <a:p>
            <a:r>
              <a:rPr lang="es-ES" b="1" dirty="0" smtClean="0"/>
              <a:t>Instancia:</a:t>
            </a:r>
          </a:p>
          <a:p>
            <a:r>
              <a:rPr lang="es-ES" b="1" dirty="0" smtClean="0"/>
              <a:t>    { Articulo : Clave, costo, descripción }</a:t>
            </a:r>
          </a:p>
          <a:p>
            <a:pPr>
              <a:buNone/>
            </a:pPr>
            <a:endParaRPr lang="es-ES" b="1" dirty="0" smtClean="0"/>
          </a:p>
          <a:p>
            <a:endParaRPr lang="es-E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p>
            <a:r>
              <a:rPr lang="es-ES" b="1" dirty="0" smtClean="0"/>
              <a:t>Instancia:</a:t>
            </a:r>
            <a:endParaRPr lang="es-ES" dirty="0" smtClean="0"/>
          </a:p>
          <a:p>
            <a:endParaRPr lang="es-ES" dirty="0" smtClean="0"/>
          </a:p>
          <a:p>
            <a:endParaRPr lang="es-ES" dirty="0"/>
          </a:p>
          <a:p>
            <a:endParaRPr lang="es-ES" dirty="0" smtClean="0"/>
          </a:p>
          <a:p>
            <a:r>
              <a:rPr lang="es-ES" dirty="0" smtClean="0"/>
              <a:t> </a:t>
            </a:r>
            <a:endParaRPr lang="es-ES" dirty="0"/>
          </a:p>
        </p:txBody>
      </p:sp>
      <p:graphicFrame>
        <p:nvGraphicFramePr>
          <p:cNvPr id="5" name="4 Tabla"/>
          <p:cNvGraphicFramePr>
            <a:graphicFrameLocks noGrp="1"/>
          </p:cNvGraphicFramePr>
          <p:nvPr/>
        </p:nvGraphicFramePr>
        <p:xfrm>
          <a:off x="1071538" y="2571744"/>
          <a:ext cx="6096000" cy="914400"/>
        </p:xfrm>
        <a:graphic>
          <a:graphicData uri="http://schemas.openxmlformats.org/drawingml/2006/table">
            <a:tbl>
              <a:tblPr firstRow="1" bandRow="1">
                <a:tableStyleId>{5C22544A-7EE6-4342-B048-85BDC9FD1C3A}</a:tableStyleId>
              </a:tblPr>
              <a:tblGrid>
                <a:gridCol w="1524000"/>
                <a:gridCol w="1524000"/>
                <a:gridCol w="1524000"/>
                <a:gridCol w="1524000"/>
              </a:tblGrid>
              <a:tr h="370840">
                <a:tc>
                  <a:txBody>
                    <a:bodyPr/>
                    <a:lstStyle/>
                    <a:p>
                      <a:r>
                        <a:rPr lang="es-ES" dirty="0" smtClean="0"/>
                        <a:t>RODRIGO LOPEZ ALCANTARA</a:t>
                      </a:r>
                      <a:endParaRPr lang="es-ES" dirty="0"/>
                    </a:p>
                  </a:txBody>
                  <a:tcPr/>
                </a:tc>
                <a:tc>
                  <a:txBody>
                    <a:bodyPr/>
                    <a:lstStyle/>
                    <a:p>
                      <a:r>
                        <a:rPr lang="es-ES" dirty="0" smtClean="0"/>
                        <a:t>AGENTE DE VENTAS</a:t>
                      </a:r>
                      <a:endParaRPr lang="es-ES" dirty="0"/>
                    </a:p>
                  </a:txBody>
                  <a:tcPr/>
                </a:tc>
                <a:tc>
                  <a:txBody>
                    <a:bodyPr/>
                    <a:lstStyle/>
                    <a:p>
                      <a:r>
                        <a:rPr lang="es-ES" dirty="0" smtClean="0"/>
                        <a:t>5000 MEN</a:t>
                      </a:r>
                      <a:endParaRPr lang="es-ES" dirty="0"/>
                    </a:p>
                  </a:txBody>
                  <a:tcPr/>
                </a:tc>
                <a:tc>
                  <a:txBody>
                    <a:bodyPr/>
                    <a:lstStyle/>
                    <a:p>
                      <a:r>
                        <a:rPr lang="es-ES" dirty="0" smtClean="0"/>
                        <a:t>LOAR580610</a:t>
                      </a:r>
                      <a:endParaRPr lang="es-ES" dirty="0"/>
                    </a:p>
                  </a:txBody>
                  <a:tcPr/>
                </a:tc>
              </a:tr>
            </a:tbl>
          </a:graphicData>
        </a:graphic>
      </p:graphicFrame>
      <p:graphicFrame>
        <p:nvGraphicFramePr>
          <p:cNvPr id="6" name="5 Tabla"/>
          <p:cNvGraphicFramePr>
            <a:graphicFrameLocks noGrp="1"/>
          </p:cNvGraphicFramePr>
          <p:nvPr/>
        </p:nvGraphicFramePr>
        <p:xfrm>
          <a:off x="1071538" y="4000504"/>
          <a:ext cx="6072231" cy="640080"/>
        </p:xfrm>
        <a:graphic>
          <a:graphicData uri="http://schemas.openxmlformats.org/drawingml/2006/table">
            <a:tbl>
              <a:tblPr firstRow="1" bandRow="1">
                <a:tableStyleId>{5C22544A-7EE6-4342-B048-85BDC9FD1C3A}</a:tableStyleId>
              </a:tblPr>
              <a:tblGrid>
                <a:gridCol w="2024077"/>
                <a:gridCol w="2024077"/>
                <a:gridCol w="2024077"/>
              </a:tblGrid>
              <a:tr h="370840">
                <a:tc>
                  <a:txBody>
                    <a:bodyPr/>
                    <a:lstStyle/>
                    <a:p>
                      <a:r>
                        <a:rPr lang="es-ES" dirty="0" smtClean="0"/>
                        <a:t>BI30-018</a:t>
                      </a:r>
                      <a:endParaRPr lang="es-ES" dirty="0"/>
                    </a:p>
                  </a:txBody>
                  <a:tcPr/>
                </a:tc>
                <a:tc>
                  <a:txBody>
                    <a:bodyPr/>
                    <a:lstStyle/>
                    <a:p>
                      <a:r>
                        <a:rPr lang="es-ES" dirty="0" smtClean="0"/>
                        <a:t>38.00</a:t>
                      </a:r>
                      <a:endParaRPr lang="es-ES" dirty="0"/>
                    </a:p>
                  </a:txBody>
                  <a:tcPr/>
                </a:tc>
                <a:tc>
                  <a:txBody>
                    <a:bodyPr/>
                    <a:lstStyle/>
                    <a:p>
                      <a:r>
                        <a:rPr lang="es-ES" dirty="0" smtClean="0"/>
                        <a:t>BIRLO CAMION FORD</a:t>
                      </a:r>
                      <a:endParaRPr lang="es-ES" dirty="0"/>
                    </a:p>
                  </a:txBody>
                  <a:tcPr/>
                </a:tc>
              </a:tr>
            </a:tbl>
          </a:graphicData>
        </a:graphic>
      </p:graphicFrame>
      <p:cxnSp>
        <p:nvCxnSpPr>
          <p:cNvPr id="8" name="7 Conector recto"/>
          <p:cNvCxnSpPr/>
          <p:nvPr/>
        </p:nvCxnSpPr>
        <p:spPr>
          <a:xfrm rot="5400000">
            <a:off x="3750463" y="3750471"/>
            <a:ext cx="642942"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285728"/>
            <a:ext cx="8229600" cy="5840435"/>
          </a:xfrm>
        </p:spPr>
        <p:txBody>
          <a:bodyPr>
            <a:normAutofit/>
          </a:bodyPr>
          <a:lstStyle/>
          <a:p>
            <a:r>
              <a:rPr lang="es-ES" dirty="0" smtClean="0"/>
              <a:t>El esquema demuestra la estructura en el cual se almacenaran los datos.</a:t>
            </a:r>
          </a:p>
          <a:p>
            <a:r>
              <a:rPr lang="es-ES" dirty="0" smtClean="0"/>
              <a:t>Los campos son: por parte del vendedor (Nombre, puesto, salario, RFC) y por el artículo (Clave, costo, descripción); </a:t>
            </a:r>
          </a:p>
          <a:p>
            <a:r>
              <a:rPr lang="es-ES" dirty="0" smtClean="0"/>
              <a:t>La instancia representa a una serie de datos almacenados en los registros establecidos por el esquema, estos datos varían, no permanecen fijos en el tiempo</a:t>
            </a:r>
            <a:r>
              <a:rPr lang="es-ES" b="1" dirty="0" smtClean="0"/>
              <a:t>.</a:t>
            </a:r>
            <a:endParaRPr lang="es-E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MX" b="1" dirty="0" smtClean="0"/>
              <a:t>INDEPENDENCIA DE LOS DATOS</a:t>
            </a:r>
            <a:r>
              <a:rPr lang="es-ES" dirty="0" smtClean="0"/>
              <a:t/>
            </a:r>
            <a:br>
              <a:rPr lang="es-ES" dirty="0" smtClean="0"/>
            </a:br>
            <a:endParaRPr lang="es-ES" dirty="0"/>
          </a:p>
        </p:txBody>
      </p:sp>
      <p:sp>
        <p:nvSpPr>
          <p:cNvPr id="3" name="2 Marcador de contenido"/>
          <p:cNvSpPr>
            <a:spLocks noGrp="1"/>
          </p:cNvSpPr>
          <p:nvPr>
            <p:ph idx="1"/>
          </p:nvPr>
        </p:nvSpPr>
        <p:spPr>
          <a:xfrm>
            <a:off x="457200" y="1000108"/>
            <a:ext cx="8229600" cy="5126055"/>
          </a:xfrm>
        </p:spPr>
        <p:txBody>
          <a:bodyPr>
            <a:normAutofit fontScale="77500" lnSpcReduction="20000"/>
          </a:bodyPr>
          <a:lstStyle/>
          <a:p>
            <a:r>
              <a:rPr lang="es-MX" dirty="0" smtClean="0"/>
              <a:t>Es la </a:t>
            </a:r>
            <a:r>
              <a:rPr lang="es-MX" dirty="0"/>
              <a:t>capacidad para modificar una definición de esquema en un nivel sin que afecte a una definición </a:t>
            </a:r>
            <a:r>
              <a:rPr lang="es-MX" dirty="0" smtClean="0"/>
              <a:t>del mismo  esquema. </a:t>
            </a:r>
          </a:p>
          <a:p>
            <a:r>
              <a:rPr lang="es-MX" dirty="0" smtClean="0"/>
              <a:t>Hay </a:t>
            </a:r>
            <a:r>
              <a:rPr lang="es-MX" dirty="0"/>
              <a:t>dos niveles de independencia de datos</a:t>
            </a:r>
            <a:r>
              <a:rPr lang="es-MX" dirty="0" smtClean="0"/>
              <a:t>:</a:t>
            </a:r>
          </a:p>
          <a:p>
            <a:pPr>
              <a:buNone/>
            </a:pPr>
            <a:endParaRPr lang="es-ES" dirty="0"/>
          </a:p>
          <a:p>
            <a:r>
              <a:rPr lang="es-MX" dirty="0"/>
              <a:t> </a:t>
            </a:r>
            <a:r>
              <a:rPr lang="es-MX" b="1" u="sng" dirty="0" smtClean="0"/>
              <a:t>Independencia </a:t>
            </a:r>
            <a:r>
              <a:rPr lang="es-MX" b="1" u="sng" dirty="0"/>
              <a:t>física de datos.-</a:t>
            </a:r>
            <a:r>
              <a:rPr lang="es-MX" dirty="0"/>
              <a:t> Es la capacidad para modificar el esquema físico sin provocar que los programas de aplicación tengan que rescribirse. Las modificaciones en el nivel físico son ocasionalmente necesarias para mejorar el funcionamiento.</a:t>
            </a:r>
            <a:endParaRPr lang="es-ES" dirty="0"/>
          </a:p>
          <a:p>
            <a:r>
              <a:rPr lang="es-MX" b="1" u="sng" dirty="0"/>
              <a:t>Independencia lógica de datos.-</a:t>
            </a:r>
            <a:r>
              <a:rPr lang="es-MX" dirty="0"/>
              <a:t> Es la capacidad para modificar el esquema lógico sin causar que los programas de aplicación tengan que rescribirse. Las modificaciones en el nivel lógico son necesarias siempre que la estructura lógica de la base de datos se altere.</a:t>
            </a:r>
            <a:endParaRPr lang="es-ES" dirty="0"/>
          </a:p>
          <a:p>
            <a:endParaRPr lang="es-E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MX" b="1" dirty="0" smtClean="0"/>
              <a:t>LENGUAJES DE BASES DE DATOS</a:t>
            </a:r>
            <a:r>
              <a:rPr lang="es-ES" dirty="0" smtClean="0"/>
              <a:t/>
            </a:r>
            <a:br>
              <a:rPr lang="es-ES" dirty="0" smtClean="0"/>
            </a:br>
            <a:endParaRPr lang="es-ES" dirty="0"/>
          </a:p>
        </p:txBody>
      </p:sp>
      <p:sp>
        <p:nvSpPr>
          <p:cNvPr id="3" name="2 Marcador de contenido"/>
          <p:cNvSpPr>
            <a:spLocks noGrp="1"/>
          </p:cNvSpPr>
          <p:nvPr>
            <p:ph idx="1"/>
          </p:nvPr>
        </p:nvSpPr>
        <p:spPr/>
        <p:txBody>
          <a:bodyPr/>
          <a:lstStyle/>
          <a:p>
            <a:pPr algn="just"/>
            <a:r>
              <a:rPr lang="es-MX" dirty="0" smtClean="0"/>
              <a:t>Un </a:t>
            </a:r>
            <a:r>
              <a:rPr lang="es-MX" dirty="0"/>
              <a:t>sistema de base de datos proporciona dos tipos de lenguajes diferentes: uno para especificar el esquema de base de datos y el otro para expresar las consultas y </a:t>
            </a:r>
            <a:r>
              <a:rPr lang="es-MX" dirty="0" smtClean="0"/>
              <a:t>actualizaciones </a:t>
            </a:r>
            <a:r>
              <a:rPr lang="es-MX" dirty="0"/>
              <a:t>de la base de datos.</a:t>
            </a:r>
            <a:endParaRPr lang="es-ES" dirty="0"/>
          </a:p>
          <a:p>
            <a:endParaRPr lang="es-E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428604"/>
            <a:ext cx="8229600" cy="5697559"/>
          </a:xfrm>
        </p:spPr>
        <p:txBody>
          <a:bodyPr/>
          <a:lstStyle/>
          <a:p>
            <a:r>
              <a:rPr lang="es-ES" dirty="0"/>
              <a:t>Un </a:t>
            </a:r>
            <a:r>
              <a:rPr lang="es-ES" b="1" dirty="0"/>
              <a:t>lenguaje de definición de datos</a:t>
            </a:r>
            <a:r>
              <a:rPr lang="es-ES" dirty="0"/>
              <a:t> (</a:t>
            </a:r>
            <a:r>
              <a:rPr lang="es-ES" b="1" dirty="0"/>
              <a:t>D</a:t>
            </a:r>
            <a:r>
              <a:rPr lang="es-ES" dirty="0"/>
              <a:t>ata </a:t>
            </a:r>
            <a:r>
              <a:rPr lang="es-ES" b="1" dirty="0" err="1"/>
              <a:t>D</a:t>
            </a:r>
            <a:r>
              <a:rPr lang="es-ES" dirty="0" err="1"/>
              <a:t>efinition</a:t>
            </a:r>
            <a:r>
              <a:rPr lang="es-ES" dirty="0"/>
              <a:t> </a:t>
            </a:r>
            <a:r>
              <a:rPr lang="es-ES" b="1" dirty="0" err="1"/>
              <a:t>L</a:t>
            </a:r>
            <a:r>
              <a:rPr lang="es-ES" dirty="0" err="1"/>
              <a:t>anguage</a:t>
            </a:r>
            <a:r>
              <a:rPr lang="es-ES" dirty="0"/>
              <a:t>, DDL </a:t>
            </a:r>
            <a:r>
              <a:rPr lang="es-ES" dirty="0" smtClean="0"/>
              <a:t>es </a:t>
            </a:r>
            <a:r>
              <a:rPr lang="es-ES" dirty="0"/>
              <a:t>un lenguaje proporcionado por el </a:t>
            </a:r>
            <a:r>
              <a:rPr lang="es-ES" b="1" dirty="0" smtClean="0">
                <a:solidFill>
                  <a:srgbClr val="002060"/>
                </a:solidFill>
              </a:rPr>
              <a:t>sistema de gestión de base de datos, q</a:t>
            </a:r>
            <a:r>
              <a:rPr lang="es-ES" dirty="0" smtClean="0"/>
              <a:t>ue permite </a:t>
            </a:r>
            <a:r>
              <a:rPr lang="es-ES" dirty="0"/>
              <a:t>a los usuarios de la misma llevar a cabo las tareas de definición de las </a:t>
            </a:r>
            <a:r>
              <a:rPr lang="es-ES" dirty="0" smtClean="0"/>
              <a:t>estructuras, </a:t>
            </a:r>
            <a:r>
              <a:rPr lang="es-ES" dirty="0"/>
              <a:t>que almacenarán los datos así como de los procedimientos o funciones que permitan consultarlos.</a:t>
            </a:r>
          </a:p>
          <a:p>
            <a:endParaRPr lang="es-E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500042"/>
            <a:ext cx="8229600" cy="5626121"/>
          </a:xfrm>
        </p:spPr>
        <p:txBody>
          <a:bodyPr>
            <a:normAutofit fontScale="92500" lnSpcReduction="10000"/>
          </a:bodyPr>
          <a:lstStyle/>
          <a:p>
            <a:r>
              <a:rPr lang="es-ES" dirty="0" smtClean="0"/>
              <a:t>Lenguaje de descripción de datos ( DDL ) es un lenguaje de programación para definir estructuras de datos. </a:t>
            </a:r>
          </a:p>
          <a:p>
            <a:r>
              <a:rPr lang="es-ES" dirty="0" smtClean="0"/>
              <a:t>modelo de base de datos, donde el esquema de la base de datos ha sido escrito en un lenguaje de descripción de datos donde describen los registros, los campos, y "conjuntos" que conforman el usuario y el modelo de datos. </a:t>
            </a:r>
          </a:p>
          <a:p>
            <a:r>
              <a:rPr lang="es-ES" dirty="0" smtClean="0"/>
              <a:t>Se utiliza en un sentido genérico para referirse a cualquier lenguaje formal para describir datos o estructuras de información, como los esquemas XML .</a:t>
            </a:r>
          </a:p>
          <a:p>
            <a:endParaRPr lang="es-E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285728"/>
            <a:ext cx="8229600" cy="5840435"/>
          </a:xfrm>
        </p:spPr>
        <p:txBody>
          <a:bodyPr>
            <a:normAutofit/>
          </a:bodyPr>
          <a:lstStyle/>
          <a:p>
            <a:r>
              <a:rPr lang="es-ES" b="1" dirty="0" smtClean="0"/>
              <a:t>XML </a:t>
            </a:r>
            <a:r>
              <a:rPr lang="es-ES" dirty="0" smtClean="0"/>
              <a:t> es un lenguaje de esquema utilizado para describir la estructura y las restricciones de los contenidos de los documentos XML de una forma muy precisa, más allá de las normas sintácticas impuestas por el propio lenguaje.</a:t>
            </a:r>
          </a:p>
          <a:p>
            <a:r>
              <a:rPr lang="es-ES" dirty="0" smtClean="0"/>
              <a:t>Un Data </a:t>
            </a:r>
            <a:r>
              <a:rPr lang="es-ES" dirty="0" err="1" smtClean="0"/>
              <a:t>Definition</a:t>
            </a:r>
            <a:r>
              <a:rPr lang="es-ES" dirty="0" smtClean="0"/>
              <a:t> </a:t>
            </a:r>
            <a:r>
              <a:rPr lang="es-ES" dirty="0" err="1" smtClean="0"/>
              <a:t>Language</a:t>
            </a:r>
            <a:r>
              <a:rPr lang="es-ES" dirty="0" smtClean="0"/>
              <a:t> o Lenguaje de descripción de datos (DDL) es un lenguaje de programación para definir estructuras de datos. </a:t>
            </a:r>
          </a:p>
          <a:p>
            <a:endParaRPr lang="es-ES" dirty="0" smtClean="0"/>
          </a:p>
          <a:p>
            <a:endParaRPr lang="es-E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Lenguaje de manipulación de datos</a:t>
            </a:r>
            <a:endParaRPr lang="es-ES" dirty="0"/>
          </a:p>
        </p:txBody>
      </p:sp>
      <p:sp>
        <p:nvSpPr>
          <p:cNvPr id="3" name="2 Marcador de contenido"/>
          <p:cNvSpPr>
            <a:spLocks noGrp="1"/>
          </p:cNvSpPr>
          <p:nvPr>
            <p:ph idx="1"/>
          </p:nvPr>
        </p:nvSpPr>
        <p:spPr>
          <a:xfrm>
            <a:off x="457200" y="1214422"/>
            <a:ext cx="8229600" cy="4911741"/>
          </a:xfrm>
        </p:spPr>
        <p:txBody>
          <a:bodyPr>
            <a:noAutofit/>
          </a:bodyPr>
          <a:lstStyle/>
          <a:p>
            <a:r>
              <a:rPr lang="es-MX" sz="2400" dirty="0" smtClean="0"/>
              <a:t>Se refiere a la forma en la que se recupera la información almacenada en la base de datos.</a:t>
            </a:r>
            <a:endParaRPr lang="es-ES" sz="2400" dirty="0" smtClean="0"/>
          </a:p>
          <a:p>
            <a:r>
              <a:rPr lang="es-MX" sz="2400" dirty="0" smtClean="0"/>
              <a:t>A la forma de inserción de información nueva en la base de datos.</a:t>
            </a:r>
            <a:endParaRPr lang="es-ES" sz="2400" dirty="0" smtClean="0"/>
          </a:p>
          <a:p>
            <a:r>
              <a:rPr lang="es-MX" sz="2400" dirty="0" smtClean="0"/>
              <a:t>El borrado de información.</a:t>
            </a:r>
            <a:endParaRPr lang="es-ES" sz="2400" dirty="0" smtClean="0"/>
          </a:p>
          <a:p>
            <a:r>
              <a:rPr lang="es-MX" sz="2400" dirty="0" smtClean="0"/>
              <a:t>La modificación de información almacenada en la base de datos.</a:t>
            </a:r>
            <a:endParaRPr lang="es-ES" sz="2400" dirty="0" smtClean="0"/>
          </a:p>
          <a:p>
            <a:r>
              <a:rPr lang="es-MX" sz="2400" dirty="0" smtClean="0"/>
              <a:t>En el nivel físico se deben definir algoritmos que permitan un acceso eficiente a los datos. En los niveles mas altos de abstracción se enfatiza la facilidad de uso.</a:t>
            </a:r>
            <a:endParaRPr lang="es-ES" sz="2400" dirty="0" smtClean="0"/>
          </a:p>
          <a:p>
            <a:r>
              <a:rPr lang="es-MX" sz="2400" dirty="0" smtClean="0"/>
              <a:t>Un Lenguaje de Manipulación de datos (LMD) es un lenguaje que permite a los usuarios acceder a manipular los datos organizados mediante el modelo de datos apropiado.</a:t>
            </a:r>
            <a:endParaRPr lang="es-ES" sz="24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Interrelación </a:t>
            </a:r>
            <a:endParaRPr lang="es-ES" dirty="0"/>
          </a:p>
        </p:txBody>
      </p:sp>
      <p:sp>
        <p:nvSpPr>
          <p:cNvPr id="3" name="2 Marcador de contenido"/>
          <p:cNvSpPr>
            <a:spLocks noGrp="1"/>
          </p:cNvSpPr>
          <p:nvPr>
            <p:ph idx="1"/>
          </p:nvPr>
        </p:nvSpPr>
        <p:spPr/>
        <p:txBody>
          <a:bodyPr/>
          <a:lstStyle/>
          <a:p>
            <a:pPr algn="just"/>
            <a:r>
              <a:rPr lang="es-ES" dirty="0" smtClean="0"/>
              <a:t>Es una conexión entre dos entidades. </a:t>
            </a:r>
          </a:p>
          <a:p>
            <a:pPr algn="just"/>
            <a:r>
              <a:rPr lang="es-ES" dirty="0" smtClean="0"/>
              <a:t>Pueden existir varias relaciones distintas. </a:t>
            </a:r>
          </a:p>
          <a:p>
            <a:pPr algn="just"/>
            <a:r>
              <a:rPr lang="es-ES" dirty="0" smtClean="0"/>
              <a:t>Diagramas de Bechman. Son una representación grafica entre entidades y relaciones, por medio de rectángulos.</a:t>
            </a:r>
          </a:p>
          <a:p>
            <a:pPr algn="just"/>
            <a:r>
              <a:rPr lang="es-ES" dirty="0" smtClean="0"/>
              <a:t>Representación de una entidad.</a:t>
            </a:r>
            <a:endParaRPr lang="es-ES" dirty="0"/>
          </a:p>
          <a:p>
            <a:endParaRPr lang="es-ES" dirty="0"/>
          </a:p>
        </p:txBody>
      </p:sp>
      <p:sp>
        <p:nvSpPr>
          <p:cNvPr id="4" name="3 Proceso"/>
          <p:cNvSpPr/>
          <p:nvPr/>
        </p:nvSpPr>
        <p:spPr>
          <a:xfrm>
            <a:off x="3500430" y="5000636"/>
            <a:ext cx="1500198" cy="428628"/>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smtClean="0"/>
              <a:t>Entidad</a:t>
            </a:r>
            <a:endParaRPr lang="es-E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b="1" dirty="0" smtClean="0"/>
              <a:t>Clasificación del lenguaje de manipulación de datos</a:t>
            </a:r>
            <a:endParaRPr lang="es-ES" dirty="0"/>
          </a:p>
        </p:txBody>
      </p:sp>
      <p:sp>
        <p:nvSpPr>
          <p:cNvPr id="3" name="2 Marcador de contenido"/>
          <p:cNvSpPr>
            <a:spLocks noGrp="1"/>
          </p:cNvSpPr>
          <p:nvPr>
            <p:ph idx="1"/>
          </p:nvPr>
        </p:nvSpPr>
        <p:spPr/>
        <p:txBody>
          <a:bodyPr/>
          <a:lstStyle/>
          <a:p>
            <a:r>
              <a:rPr lang="es-ES" dirty="0" smtClean="0"/>
              <a:t>Las herramientas mas usuales son:</a:t>
            </a:r>
          </a:p>
          <a:p>
            <a:r>
              <a:rPr lang="es-ES" dirty="0" smtClean="0"/>
              <a:t> </a:t>
            </a:r>
            <a:r>
              <a:rPr lang="es-ES" dirty="0" err="1" smtClean="0"/>
              <a:t>Select</a:t>
            </a:r>
            <a:r>
              <a:rPr lang="es-ES" dirty="0" smtClean="0"/>
              <a:t>, </a:t>
            </a:r>
            <a:r>
              <a:rPr lang="es-ES" dirty="0" err="1" smtClean="0"/>
              <a:t>Insert</a:t>
            </a:r>
            <a:r>
              <a:rPr lang="es-ES" dirty="0" smtClean="0"/>
              <a:t>, </a:t>
            </a:r>
            <a:r>
              <a:rPr lang="es-ES" dirty="0" err="1" smtClean="0"/>
              <a:t>Delete</a:t>
            </a:r>
            <a:r>
              <a:rPr lang="es-ES" dirty="0" smtClean="0"/>
              <a:t> y </a:t>
            </a:r>
            <a:r>
              <a:rPr lang="es-ES" dirty="0" err="1" smtClean="0"/>
              <a:t>Update</a:t>
            </a:r>
            <a:endParaRPr lang="es-ES" dirty="0" smtClean="0"/>
          </a:p>
          <a:p>
            <a:r>
              <a:rPr lang="es-ES" dirty="0" smtClean="0"/>
              <a:t>Se clasifican en dos grandes grupos:</a:t>
            </a:r>
          </a:p>
          <a:p>
            <a:endParaRPr lang="es-E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428604"/>
            <a:ext cx="8229600" cy="5697559"/>
          </a:xfrm>
        </p:spPr>
        <p:txBody>
          <a:bodyPr>
            <a:normAutofit fontScale="85000" lnSpcReduction="10000"/>
          </a:bodyPr>
          <a:lstStyle/>
          <a:p>
            <a:pPr algn="ctr"/>
            <a:r>
              <a:rPr lang="es-MX" sz="3800" b="1" dirty="0" smtClean="0"/>
              <a:t>Existen dos tipos de lenguajes  manipuladores de datos.</a:t>
            </a:r>
          </a:p>
          <a:p>
            <a:pPr>
              <a:buNone/>
            </a:pPr>
            <a:endParaRPr lang="es-MX" b="1" dirty="0" smtClean="0"/>
          </a:p>
          <a:p>
            <a:r>
              <a:rPr lang="es-MX" b="1" dirty="0" smtClean="0"/>
              <a:t>LMD Procedimentales.-</a:t>
            </a:r>
            <a:r>
              <a:rPr lang="es-MX" dirty="0" smtClean="0"/>
              <a:t> Requieren que el usuario especifique que datos  se necesitan y como obtener esos datos.</a:t>
            </a:r>
            <a:endParaRPr lang="es-ES" dirty="0" smtClean="0"/>
          </a:p>
          <a:p>
            <a:r>
              <a:rPr lang="es-MX" b="1" dirty="0" smtClean="0"/>
              <a:t>LMD NO Procedimentales.</a:t>
            </a:r>
            <a:r>
              <a:rPr lang="es-MX" dirty="0" smtClean="0"/>
              <a:t>- Requieren que el usuario especifique qué datos se necesitan, sin especificar como obtener esos datos.</a:t>
            </a:r>
            <a:endParaRPr lang="es-ES" dirty="0" smtClean="0"/>
          </a:p>
          <a:p>
            <a:r>
              <a:rPr lang="es-MX" dirty="0" smtClean="0"/>
              <a:t>Los LMD no procedimentales como el usuario no especifica como conseguir esos datos, estos lenguajes pueden generar código que no sea tan eficiente como el que generan los lenguajes procedimentales. </a:t>
            </a:r>
            <a:endParaRPr lang="es-ES" dirty="0" smtClean="0"/>
          </a:p>
          <a:p>
            <a:pPr>
              <a:buNone/>
            </a:pPr>
            <a:endParaRPr lang="es-ES" dirty="0" smtClean="0"/>
          </a:p>
          <a:p>
            <a:endParaRPr lang="es-E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654032"/>
          </a:xfrm>
        </p:spPr>
        <p:txBody>
          <a:bodyPr>
            <a:normAutofit fontScale="90000"/>
          </a:bodyPr>
          <a:lstStyle/>
          <a:p>
            <a:r>
              <a:rPr lang="es-MX" b="1" dirty="0" smtClean="0"/>
              <a:t/>
            </a:r>
            <a:br>
              <a:rPr lang="es-MX" b="1" dirty="0" smtClean="0"/>
            </a:br>
            <a:r>
              <a:rPr lang="es-MX" b="1" dirty="0" smtClean="0"/>
              <a:t>MANEJADOR DE BASE DE DATOS</a:t>
            </a:r>
            <a:r>
              <a:rPr lang="es-ES" dirty="0" smtClean="0"/>
              <a:t/>
            </a:r>
            <a:br>
              <a:rPr lang="es-ES" dirty="0" smtClean="0"/>
            </a:br>
            <a:endParaRPr lang="es-ES" dirty="0"/>
          </a:p>
        </p:txBody>
      </p:sp>
      <p:sp>
        <p:nvSpPr>
          <p:cNvPr id="3" name="2 Marcador de contenido"/>
          <p:cNvSpPr>
            <a:spLocks noGrp="1"/>
          </p:cNvSpPr>
          <p:nvPr>
            <p:ph idx="1"/>
          </p:nvPr>
        </p:nvSpPr>
        <p:spPr>
          <a:xfrm>
            <a:off x="457200" y="1000108"/>
            <a:ext cx="8229600" cy="5126055"/>
          </a:xfrm>
        </p:spPr>
        <p:txBody>
          <a:bodyPr>
            <a:noAutofit/>
          </a:bodyPr>
          <a:lstStyle/>
          <a:p>
            <a:pPr algn="just"/>
            <a:r>
              <a:rPr lang="es-MX" sz="3600" dirty="0" smtClean="0"/>
              <a:t>A principio de la década de los sesentas, el punto más importante fue la introducción por parte de CODASYL (Confederación de lenguajes de sistemas de Datos) del compilador COBOL, acompañado por la evolución de unidades de almacenamiento en cinta y la aparición subsecuente de los dispositivos de almacenamiento de acceso directo. </a:t>
            </a:r>
            <a:endParaRPr lang="es-ES" sz="3600"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285728"/>
            <a:ext cx="8229600" cy="5840435"/>
          </a:xfrm>
        </p:spPr>
        <p:txBody>
          <a:bodyPr>
            <a:normAutofit/>
          </a:bodyPr>
          <a:lstStyle/>
          <a:p>
            <a:r>
              <a:rPr lang="es-MX" dirty="0" smtClean="0"/>
              <a:t>Al surgir las necesidades de aplicaciones más complejas se observo la necesidad de agregar al compilador de COBOL paquetes que facilitaran el ordenamiento y clasificación de datos. </a:t>
            </a:r>
          </a:p>
          <a:p>
            <a:r>
              <a:rPr lang="es-MX" dirty="0" smtClean="0"/>
              <a:t>Se puede definir el Manejador de Base de Datos  (DBMS) con conjunto coordinado de programas, procedimientos, lenguajes, que suministra, tanto a los usuarios no informáticos como a los analistas.</a:t>
            </a:r>
            <a:endParaRPr lang="es-ES" dirty="0" smtClean="0"/>
          </a:p>
          <a:p>
            <a:endParaRPr lang="es-E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MX" b="1" dirty="0" smtClean="0"/>
              <a:t/>
            </a:r>
            <a:br>
              <a:rPr lang="es-MX" b="1" dirty="0" smtClean="0"/>
            </a:br>
            <a:r>
              <a:rPr lang="es-MX" b="1" dirty="0" smtClean="0"/>
              <a:t>ADMINISTRADOR DE LA BASE DE DATOS </a:t>
            </a:r>
            <a:r>
              <a:rPr lang="es-ES" dirty="0" smtClean="0"/>
              <a:t/>
            </a:r>
            <a:br>
              <a:rPr lang="es-ES" dirty="0" smtClean="0"/>
            </a:br>
            <a:endParaRPr lang="es-ES" dirty="0"/>
          </a:p>
        </p:txBody>
      </p:sp>
      <p:sp>
        <p:nvSpPr>
          <p:cNvPr id="3" name="2 Marcador de contenido"/>
          <p:cNvSpPr>
            <a:spLocks noGrp="1"/>
          </p:cNvSpPr>
          <p:nvPr>
            <p:ph idx="1"/>
          </p:nvPr>
        </p:nvSpPr>
        <p:spPr/>
        <p:txBody>
          <a:bodyPr>
            <a:normAutofit/>
          </a:bodyPr>
          <a:lstStyle/>
          <a:p>
            <a:r>
              <a:rPr lang="es-MX" dirty="0" smtClean="0"/>
              <a:t>Una de las principales razones para usar un Sistema de Gestión de Base de Datos es tener un control centralizado tanto de los datos como de los programas que acceden a esos datos.</a:t>
            </a:r>
          </a:p>
          <a:p>
            <a:r>
              <a:rPr lang="es-MX" dirty="0" smtClean="0"/>
              <a:t>La persona que tiene este control central sobre el sistema se llama Administrador de la base de datos (ABD)</a:t>
            </a:r>
            <a:r>
              <a:rPr lang="es-ES" dirty="0" smtClean="0"/>
              <a:t>.</a:t>
            </a:r>
          </a:p>
          <a:p>
            <a:endParaRPr lang="es-E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FUNCIONES</a:t>
            </a:r>
            <a:endParaRPr lang="es-ES" dirty="0"/>
          </a:p>
        </p:txBody>
      </p:sp>
      <p:sp>
        <p:nvSpPr>
          <p:cNvPr id="3" name="2 Marcador de contenido"/>
          <p:cNvSpPr>
            <a:spLocks noGrp="1"/>
          </p:cNvSpPr>
          <p:nvPr>
            <p:ph idx="1"/>
          </p:nvPr>
        </p:nvSpPr>
        <p:spPr/>
        <p:txBody>
          <a:bodyPr/>
          <a:lstStyle/>
          <a:p>
            <a:r>
              <a:rPr lang="es-MX" b="1" dirty="0" smtClean="0"/>
              <a:t>Definición del Esquema.-  </a:t>
            </a:r>
            <a:r>
              <a:rPr lang="es-MX" dirty="0" smtClean="0"/>
              <a:t>El Administrador de la Base de Datos crea el esquema original de la base de datos escribiendo un conjunto de definiciones que el compilador del Lenguaje de definición de datos (LDD) traduce a un conjunto de tablas que son almacenadas permanentemente en el diccionario de datos.</a:t>
            </a:r>
            <a:endParaRPr lang="es-ES" dirty="0" smtClean="0"/>
          </a:p>
          <a:p>
            <a:endParaRPr lang="es-E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MX" dirty="0" smtClean="0"/>
              <a:t> </a:t>
            </a:r>
            <a:r>
              <a:rPr lang="es-MX" b="1" dirty="0" smtClean="0"/>
              <a:t>Estructura de Almacenamiento y Definición del Método de Acceso.</a:t>
            </a:r>
            <a:endParaRPr lang="es-ES" dirty="0"/>
          </a:p>
        </p:txBody>
      </p:sp>
      <p:sp>
        <p:nvSpPr>
          <p:cNvPr id="3" name="2 Marcador de contenido"/>
          <p:cNvSpPr>
            <a:spLocks noGrp="1"/>
          </p:cNvSpPr>
          <p:nvPr>
            <p:ph idx="1"/>
          </p:nvPr>
        </p:nvSpPr>
        <p:spPr/>
        <p:txBody>
          <a:bodyPr/>
          <a:lstStyle/>
          <a:p>
            <a:r>
              <a:rPr lang="es-MX" dirty="0" smtClean="0"/>
              <a:t>Los Administradores de la Base de Datos crean las estructuras de almacenamiento apropiadas y los métodos de acceso, escribiendo un conjunto de definiciones, que son traducidas por el compilador del Lenguaje de Definición y Almacenamiento de datos.</a:t>
            </a:r>
            <a:endParaRPr lang="es-ES" dirty="0" smtClean="0"/>
          </a:p>
          <a:p>
            <a:endParaRPr lang="es-E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MX" dirty="0" smtClean="0"/>
              <a:t>  </a:t>
            </a:r>
            <a:r>
              <a:rPr lang="es-MX" b="1" dirty="0" smtClean="0"/>
              <a:t>Esquema y Modificación de la Organización Física.</a:t>
            </a:r>
            <a:endParaRPr lang="es-ES" dirty="0"/>
          </a:p>
        </p:txBody>
      </p:sp>
      <p:sp>
        <p:nvSpPr>
          <p:cNvPr id="3" name="2 Marcador de contenido"/>
          <p:cNvSpPr>
            <a:spLocks noGrp="1"/>
          </p:cNvSpPr>
          <p:nvPr>
            <p:ph idx="1"/>
          </p:nvPr>
        </p:nvSpPr>
        <p:spPr/>
        <p:txBody>
          <a:bodyPr>
            <a:normAutofit/>
          </a:bodyPr>
          <a:lstStyle/>
          <a:p>
            <a:r>
              <a:rPr lang="es-MX" dirty="0" smtClean="0"/>
              <a:t>Los programadores llevan a cabo las modificaciones sobre el esquema de base de datos o la descripción de la organización de almacenamiento físico.</a:t>
            </a:r>
          </a:p>
          <a:p>
            <a:r>
              <a:rPr lang="es-MX" dirty="0" smtClean="0"/>
              <a:t>Escribiendo un conjunto de definiciones que son usadas por el compilador de LDD o por el compilador del lenguaje de definición y almacenamiento de datos.</a:t>
            </a:r>
            <a:endParaRPr lang="es-E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MX" b="1" dirty="0" smtClean="0"/>
              <a:t>Concesión de la Autorización para el acceso a los datos</a:t>
            </a:r>
            <a:endParaRPr lang="es-ES" dirty="0"/>
          </a:p>
        </p:txBody>
      </p:sp>
      <p:sp>
        <p:nvSpPr>
          <p:cNvPr id="3" name="2 Marcador de contenido"/>
          <p:cNvSpPr>
            <a:spLocks noGrp="1"/>
          </p:cNvSpPr>
          <p:nvPr>
            <p:ph idx="1"/>
          </p:nvPr>
        </p:nvSpPr>
        <p:spPr/>
        <p:txBody>
          <a:bodyPr>
            <a:normAutofit/>
          </a:bodyPr>
          <a:lstStyle/>
          <a:p>
            <a:r>
              <a:rPr lang="es-MX" dirty="0" smtClean="0"/>
              <a:t>La concesión de diferentes tipos de autorización permite al administrador de la base de datos determinar que parte de la base de datos pueden acceder los diferentes usuarios. </a:t>
            </a:r>
            <a:endParaRPr lang="es-E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MX" b="1" dirty="0" smtClean="0"/>
              <a:t>Especificación de la Ligaduras de Integridad</a:t>
            </a:r>
            <a:endParaRPr lang="es-ES" dirty="0"/>
          </a:p>
        </p:txBody>
      </p:sp>
      <p:sp>
        <p:nvSpPr>
          <p:cNvPr id="3" name="2 Marcador de contenido"/>
          <p:cNvSpPr>
            <a:spLocks noGrp="1"/>
          </p:cNvSpPr>
          <p:nvPr>
            <p:ph idx="1"/>
          </p:nvPr>
        </p:nvSpPr>
        <p:spPr/>
        <p:txBody>
          <a:bodyPr>
            <a:normAutofit/>
          </a:bodyPr>
          <a:lstStyle/>
          <a:p>
            <a:r>
              <a:rPr lang="es-MX" dirty="0" smtClean="0"/>
              <a:t>Los valores de los datos almacenados en la BDD deben satisfacer ciertas ligaduras de integridad. Por ejemplo, quizás él numero de horas que un empleado puede trabajar en una semana no debe exceder de un limite especificado (por ejemplo, 80 horas).  Tales ligaduras deben ser especificadas explícitamente por el Administrador de la Base de Datos.</a:t>
            </a:r>
            <a:endParaRPr lang="es-ES" dirty="0" smtClean="0"/>
          </a:p>
          <a:p>
            <a:endParaRPr lang="es-E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357166"/>
            <a:ext cx="8229600" cy="5768997"/>
          </a:xfrm>
        </p:spPr>
        <p:txBody>
          <a:bodyPr>
            <a:normAutofit/>
          </a:bodyPr>
          <a:lstStyle/>
          <a:p>
            <a:pPr algn="just"/>
            <a:r>
              <a:rPr lang="es-ES" dirty="0"/>
              <a:t>L</a:t>
            </a:r>
            <a:r>
              <a:rPr lang="es-ES" dirty="0" smtClean="0"/>
              <a:t>as relaciones se van a representar mediante rombos unidos con líneas a las entidades relacionadas.</a:t>
            </a:r>
          </a:p>
          <a:p>
            <a:endParaRPr lang="es-ES" dirty="0"/>
          </a:p>
          <a:p>
            <a:endParaRPr lang="es-ES" dirty="0" smtClean="0"/>
          </a:p>
          <a:p>
            <a:pPr algn="just"/>
            <a:r>
              <a:rPr lang="es-ES" dirty="0"/>
              <a:t>C</a:t>
            </a:r>
            <a:r>
              <a:rPr lang="es-ES" dirty="0" smtClean="0"/>
              <a:t>ardinalidad de cada tipo de entidad es el número mínimo y máximo de ocurrencias de un tipo de entidad que pueden estar interrelacionadas con una ocurrencia del otro tipo de entidad que participa en el tipo de interrelación.</a:t>
            </a:r>
          </a:p>
          <a:p>
            <a:endParaRPr lang="es-ES" dirty="0"/>
          </a:p>
          <a:p>
            <a:endParaRPr lang="es-ES" dirty="0" smtClean="0"/>
          </a:p>
          <a:p>
            <a:endParaRPr lang="es-ES" dirty="0"/>
          </a:p>
        </p:txBody>
      </p:sp>
      <p:sp>
        <p:nvSpPr>
          <p:cNvPr id="4" name="3 Proceso"/>
          <p:cNvSpPr/>
          <p:nvPr/>
        </p:nvSpPr>
        <p:spPr>
          <a:xfrm>
            <a:off x="1071538" y="2143116"/>
            <a:ext cx="2000264" cy="714380"/>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smtClean="0"/>
              <a:t>ENTIDAD A</a:t>
            </a:r>
            <a:endParaRPr lang="es-ES" dirty="0"/>
          </a:p>
        </p:txBody>
      </p:sp>
      <p:sp>
        <p:nvSpPr>
          <p:cNvPr id="5" name="4 Proceso"/>
          <p:cNvSpPr/>
          <p:nvPr/>
        </p:nvSpPr>
        <p:spPr>
          <a:xfrm>
            <a:off x="5857884" y="2143116"/>
            <a:ext cx="1714512" cy="785818"/>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smtClean="0"/>
              <a:t>ENTIDAD B</a:t>
            </a:r>
            <a:endParaRPr lang="es-ES" dirty="0"/>
          </a:p>
        </p:txBody>
      </p:sp>
      <p:sp>
        <p:nvSpPr>
          <p:cNvPr id="6" name="5 Decisión"/>
          <p:cNvSpPr/>
          <p:nvPr/>
        </p:nvSpPr>
        <p:spPr>
          <a:xfrm>
            <a:off x="3929058" y="2214554"/>
            <a:ext cx="1000132" cy="642942"/>
          </a:xfrm>
          <a:prstGeom prst="flowChartDecisi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smtClean="0"/>
              <a:t>R</a:t>
            </a:r>
            <a:endParaRPr lang="es-ES" dirty="0"/>
          </a:p>
        </p:txBody>
      </p:sp>
      <p:cxnSp>
        <p:nvCxnSpPr>
          <p:cNvPr id="8" name="7 Conector recto"/>
          <p:cNvCxnSpPr>
            <a:stCxn id="4" idx="3"/>
          </p:cNvCxnSpPr>
          <p:nvPr/>
        </p:nvCxnSpPr>
        <p:spPr>
          <a:xfrm>
            <a:off x="3071802" y="2500306"/>
            <a:ext cx="1000132"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9 Conector recto"/>
          <p:cNvCxnSpPr>
            <a:stCxn id="6" idx="3"/>
          </p:cNvCxnSpPr>
          <p:nvPr/>
        </p:nvCxnSpPr>
        <p:spPr>
          <a:xfrm flipV="1">
            <a:off x="4929190" y="2500306"/>
            <a:ext cx="1214446" cy="35719"/>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b="1" dirty="0" smtClean="0"/>
              <a:t>USUARIOS DE BASE DE DATOS</a:t>
            </a:r>
            <a:endParaRPr lang="es-ES" dirty="0"/>
          </a:p>
        </p:txBody>
      </p:sp>
      <p:sp>
        <p:nvSpPr>
          <p:cNvPr id="3" name="2 Marcador de contenido"/>
          <p:cNvSpPr>
            <a:spLocks noGrp="1"/>
          </p:cNvSpPr>
          <p:nvPr>
            <p:ph idx="1"/>
          </p:nvPr>
        </p:nvSpPr>
        <p:spPr/>
        <p:txBody>
          <a:bodyPr>
            <a:normAutofit lnSpcReduction="10000"/>
          </a:bodyPr>
          <a:lstStyle/>
          <a:p>
            <a:r>
              <a:rPr lang="es-MX" dirty="0" smtClean="0"/>
              <a:t>Un primer objetivo de un sistema de base de datos es proporcionar un entorno para la recuperación de la información y el almacenamiento de nueva información en la base de datos. </a:t>
            </a:r>
          </a:p>
          <a:p>
            <a:r>
              <a:rPr lang="es-MX" dirty="0" smtClean="0"/>
              <a:t>Existen cuatro tipos diferentes de usuarios de un sistema de base de datos, diferenciados por la forma en que ellos esperan interactuar con el sistema.</a:t>
            </a:r>
            <a:endParaRPr lang="es-E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MX" dirty="0" smtClean="0"/>
              <a:t>        </a:t>
            </a:r>
            <a:r>
              <a:rPr lang="es-MX" b="1" dirty="0" smtClean="0"/>
              <a:t>Programadores de Aplicaciones</a:t>
            </a:r>
            <a:endParaRPr lang="es-ES" dirty="0"/>
          </a:p>
        </p:txBody>
      </p:sp>
      <p:sp>
        <p:nvSpPr>
          <p:cNvPr id="3" name="2 Marcador de contenido"/>
          <p:cNvSpPr>
            <a:spLocks noGrp="1"/>
          </p:cNvSpPr>
          <p:nvPr>
            <p:ph idx="1"/>
          </p:nvPr>
        </p:nvSpPr>
        <p:spPr/>
        <p:txBody>
          <a:bodyPr/>
          <a:lstStyle/>
          <a:p>
            <a:r>
              <a:rPr lang="es-MX" dirty="0" smtClean="0"/>
              <a:t>Son profesionales informáticos que interactúan con el sistema a través de llamadas del Lenguaje de Manipulación de Datos(LMD).</a:t>
            </a:r>
          </a:p>
          <a:p>
            <a:r>
              <a:rPr lang="es-MX" dirty="0" smtClean="0"/>
              <a:t>Se lleva a cabo por medio de lenguaje de programación como pascal, C etc.</a:t>
            </a:r>
            <a:endParaRPr lang="es-E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        </a:t>
            </a:r>
            <a:r>
              <a:rPr lang="es-MX" b="1" dirty="0" smtClean="0"/>
              <a:t>Usuarios Sofisticados</a:t>
            </a:r>
            <a:endParaRPr lang="es-ES" dirty="0"/>
          </a:p>
        </p:txBody>
      </p:sp>
      <p:sp>
        <p:nvSpPr>
          <p:cNvPr id="3" name="2 Marcador de contenido"/>
          <p:cNvSpPr>
            <a:spLocks noGrp="1"/>
          </p:cNvSpPr>
          <p:nvPr>
            <p:ph idx="1"/>
          </p:nvPr>
        </p:nvSpPr>
        <p:spPr/>
        <p:txBody>
          <a:bodyPr>
            <a:normAutofit/>
          </a:bodyPr>
          <a:lstStyle/>
          <a:p>
            <a:r>
              <a:rPr lang="es-MX" dirty="0" smtClean="0"/>
              <a:t>Interactúan con el sistema sin programas escritos. </a:t>
            </a:r>
          </a:p>
          <a:p>
            <a:r>
              <a:rPr lang="es-MX" dirty="0" smtClean="0"/>
              <a:t>Forman sus consultas en un lenguaje de consulta de base de datos. </a:t>
            </a:r>
          </a:p>
          <a:p>
            <a:r>
              <a:rPr lang="es-MX" dirty="0" smtClean="0"/>
              <a:t>Cada una de estas consultas se envía al procesador de consultas, cuya función es transformar instrucciones LMD a instrucciones que el gestor de almacenamiento entienda. </a:t>
            </a:r>
            <a:endParaRPr lang="es-ES" dirty="0" smtClean="0"/>
          </a:p>
          <a:p>
            <a:endParaRPr lang="es-E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b="1" dirty="0" smtClean="0"/>
              <a:t>Usuarios Especializados</a:t>
            </a:r>
            <a:endParaRPr lang="es-ES" dirty="0"/>
          </a:p>
        </p:txBody>
      </p:sp>
      <p:sp>
        <p:nvSpPr>
          <p:cNvPr id="3" name="2 Marcador de contenido"/>
          <p:cNvSpPr>
            <a:spLocks noGrp="1"/>
          </p:cNvSpPr>
          <p:nvPr>
            <p:ph idx="1"/>
          </p:nvPr>
        </p:nvSpPr>
        <p:spPr/>
        <p:txBody>
          <a:bodyPr>
            <a:normAutofit/>
          </a:bodyPr>
          <a:lstStyle/>
          <a:p>
            <a:r>
              <a:rPr lang="es-MX" dirty="0" smtClean="0"/>
              <a:t>Son usuarios que escriben aplicaciones de bases de datos especializadas.</a:t>
            </a:r>
          </a:p>
          <a:p>
            <a:r>
              <a:rPr lang="es-MX" dirty="0" smtClean="0"/>
              <a:t>Entre estas aplicaciones  están los sistemas de diseño asistido por computadora, sistemas de bases de conocimientos expertos, sistema que almacenan los datos con los tipos de datos completos (por ejemplo, datos gráficos y datos de audio).</a:t>
            </a:r>
            <a:endParaRPr lang="es-ES" dirty="0" smtClean="0"/>
          </a:p>
          <a:p>
            <a:endParaRPr lang="es-E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b="1" dirty="0" smtClean="0"/>
              <a:t>Usuarios Normales o Finales</a:t>
            </a:r>
            <a:endParaRPr lang="es-ES" dirty="0"/>
          </a:p>
        </p:txBody>
      </p:sp>
      <p:sp>
        <p:nvSpPr>
          <p:cNvPr id="3" name="2 Marcador de contenido"/>
          <p:cNvSpPr>
            <a:spLocks noGrp="1"/>
          </p:cNvSpPr>
          <p:nvPr>
            <p:ph idx="1"/>
          </p:nvPr>
        </p:nvSpPr>
        <p:spPr/>
        <p:txBody>
          <a:bodyPr/>
          <a:lstStyle/>
          <a:p>
            <a:r>
              <a:rPr lang="es-MX" dirty="0" smtClean="0"/>
              <a:t>Son usuarios que interactúan con el sistema mediante la invocación de alguno de los programas de aplicación permanentes que se han escrito previamente. </a:t>
            </a:r>
            <a:endParaRPr lang="es-ES" dirty="0" smtClean="0"/>
          </a:p>
          <a:p>
            <a:pPr>
              <a:buNone/>
            </a:pPr>
            <a:endParaRPr lang="es-ES" dirty="0" smtClean="0"/>
          </a:p>
          <a:p>
            <a:endParaRPr lang="es-E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MX" b="1" dirty="0" smtClean="0"/>
              <a:t/>
            </a:r>
            <a:br>
              <a:rPr lang="es-MX" b="1" dirty="0" smtClean="0"/>
            </a:br>
            <a:r>
              <a:rPr lang="es-MX" b="1" dirty="0" smtClean="0"/>
              <a:t/>
            </a:r>
            <a:br>
              <a:rPr lang="es-MX" b="1" dirty="0" smtClean="0"/>
            </a:br>
            <a:r>
              <a:rPr lang="es-MX" b="1" dirty="0" smtClean="0"/>
              <a:t>ESTRUCTURA GENERAL DEL SISTEMA </a:t>
            </a:r>
            <a:r>
              <a:rPr lang="es-ES" dirty="0" smtClean="0"/>
              <a:t/>
            </a:r>
            <a:br>
              <a:rPr lang="es-ES" dirty="0" smtClean="0"/>
            </a:br>
            <a:r>
              <a:rPr lang="es-MX" dirty="0" smtClean="0"/>
              <a:t> </a:t>
            </a:r>
            <a:r>
              <a:rPr lang="es-ES" dirty="0" smtClean="0"/>
              <a:t/>
            </a:r>
            <a:br>
              <a:rPr lang="es-ES" dirty="0" smtClean="0"/>
            </a:br>
            <a:endParaRPr lang="es-ES" dirty="0"/>
          </a:p>
        </p:txBody>
      </p:sp>
      <p:sp>
        <p:nvSpPr>
          <p:cNvPr id="3" name="2 Marcador de contenido"/>
          <p:cNvSpPr>
            <a:spLocks noGrp="1"/>
          </p:cNvSpPr>
          <p:nvPr>
            <p:ph idx="1"/>
          </p:nvPr>
        </p:nvSpPr>
        <p:spPr/>
        <p:txBody>
          <a:bodyPr>
            <a:normAutofit fontScale="92500" lnSpcReduction="10000"/>
          </a:bodyPr>
          <a:lstStyle/>
          <a:p>
            <a:r>
              <a:rPr lang="es-MX" dirty="0" smtClean="0"/>
              <a:t>Un sistema de base de datos se divide en módulos que se encargan de cada una de las responsabilidades del sistema completo.</a:t>
            </a:r>
          </a:p>
          <a:p>
            <a:r>
              <a:rPr lang="es-MX" dirty="0" smtClean="0"/>
              <a:t>Algunas de estas funciones del sistema de base de datos las puede proporcionar el sistema operativo de la computadora. </a:t>
            </a:r>
            <a:endParaRPr lang="es-ES" dirty="0" smtClean="0"/>
          </a:p>
          <a:p>
            <a:r>
              <a:rPr lang="es-MX" dirty="0" smtClean="0"/>
              <a:t>Los componentes funcionales de un sistema de base de datos se puede dividir en componentes de procesamiento de consultas y componentes de gestión de almacenamiento. </a:t>
            </a:r>
            <a:endParaRPr lang="es-ES" dirty="0" smtClean="0"/>
          </a:p>
          <a:p>
            <a:endParaRPr lang="es-ES"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MX" dirty="0" smtClean="0"/>
              <a:t/>
            </a:r>
            <a:br>
              <a:rPr lang="es-MX" dirty="0" smtClean="0"/>
            </a:br>
            <a:r>
              <a:rPr lang="es-MX" dirty="0" smtClean="0"/>
              <a:t>Los componentes de procesamiento de consultas incluyen:</a:t>
            </a:r>
            <a:r>
              <a:rPr lang="es-ES" dirty="0" smtClean="0"/>
              <a:t/>
            </a:r>
            <a:br>
              <a:rPr lang="es-ES" dirty="0" smtClean="0"/>
            </a:br>
            <a:endParaRPr lang="es-ES" dirty="0"/>
          </a:p>
        </p:txBody>
      </p:sp>
      <p:sp>
        <p:nvSpPr>
          <p:cNvPr id="3" name="2 Marcador de contenido"/>
          <p:cNvSpPr>
            <a:spLocks noGrp="1"/>
          </p:cNvSpPr>
          <p:nvPr>
            <p:ph idx="1"/>
          </p:nvPr>
        </p:nvSpPr>
        <p:spPr/>
        <p:txBody>
          <a:bodyPr>
            <a:normAutofit lnSpcReduction="10000"/>
          </a:bodyPr>
          <a:lstStyle/>
          <a:p>
            <a:r>
              <a:rPr lang="es-MX" b="1" dirty="0" smtClean="0"/>
              <a:t>Compilador del LMD </a:t>
            </a:r>
            <a:r>
              <a:rPr lang="es-MX" dirty="0" smtClean="0"/>
              <a:t> Traduce las instrucciones del LMD en lenguaje de consultas a instrucciones de bajo nivel que entiende el motor de evaluación de consultas.</a:t>
            </a:r>
          </a:p>
          <a:p>
            <a:r>
              <a:rPr lang="es-MX" dirty="0" smtClean="0"/>
              <a:t> También el compilador de LMD  intenta transformar las peticiones del usuario en otras equivalentes pero más eficientes, encontrando así una buena estrategia para ejecutar la consulta.</a:t>
            </a:r>
            <a:endParaRPr lang="es-ES" dirty="0" smtClean="0"/>
          </a:p>
          <a:p>
            <a:endParaRPr lang="es-ES"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MX" b="1" dirty="0" smtClean="0"/>
              <a:t>Precompilador de LMD incorporado</a:t>
            </a:r>
            <a:endParaRPr lang="es-ES" dirty="0"/>
          </a:p>
        </p:txBody>
      </p:sp>
      <p:sp>
        <p:nvSpPr>
          <p:cNvPr id="3" name="2 Marcador de contenido"/>
          <p:cNvSpPr>
            <a:spLocks noGrp="1"/>
          </p:cNvSpPr>
          <p:nvPr>
            <p:ph idx="1"/>
          </p:nvPr>
        </p:nvSpPr>
        <p:spPr/>
        <p:txBody>
          <a:bodyPr/>
          <a:lstStyle/>
          <a:p>
            <a:r>
              <a:rPr lang="es-MX" dirty="0" smtClean="0"/>
              <a:t>Convierte las instrucciones del LMD incorporadas en un programa de aplicación en llamadas a procedimientos normales en el lenguaje anfitrión.</a:t>
            </a:r>
          </a:p>
          <a:p>
            <a:endParaRPr lang="es-ES" dirty="0" smtClean="0"/>
          </a:p>
          <a:p>
            <a:endParaRPr lang="es-ES"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b="1" dirty="0" smtClean="0"/>
              <a:t>Interprete del  LDD</a:t>
            </a:r>
            <a:endParaRPr lang="es-ES" dirty="0"/>
          </a:p>
        </p:txBody>
      </p:sp>
      <p:sp>
        <p:nvSpPr>
          <p:cNvPr id="3" name="2 Marcador de contenido"/>
          <p:cNvSpPr>
            <a:spLocks noGrp="1"/>
          </p:cNvSpPr>
          <p:nvPr>
            <p:ph idx="1"/>
          </p:nvPr>
        </p:nvSpPr>
        <p:spPr/>
        <p:txBody>
          <a:bodyPr/>
          <a:lstStyle/>
          <a:p>
            <a:r>
              <a:rPr lang="es-MX" dirty="0" smtClean="0"/>
              <a:t>Interpreta las instrucciones del Lenguaje Definición Datos y las registra en un conjunto de tablas que contiene metadatos. (datos sobre datos)</a:t>
            </a:r>
          </a:p>
          <a:p>
            <a:r>
              <a:rPr lang="es-MX" b="1" dirty="0" smtClean="0"/>
              <a:t>Motor de Evaluación de Consultas.-</a:t>
            </a:r>
            <a:r>
              <a:rPr lang="es-MX" dirty="0" smtClean="0"/>
              <a:t> </a:t>
            </a:r>
          </a:p>
          <a:p>
            <a:r>
              <a:rPr lang="es-MX" dirty="0" smtClean="0"/>
              <a:t>Ejecuta las instrucciones a bajo nivel generadas por el compilador del LMD.</a:t>
            </a:r>
            <a:endParaRPr lang="es-ES" dirty="0" smtClean="0"/>
          </a:p>
          <a:p>
            <a:endParaRPr lang="es-ES" dirty="0" smtClean="0"/>
          </a:p>
          <a:p>
            <a:endParaRPr lang="es-ES"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descr="http://www.basededatos1.galeon.com/images/image005.gif"/>
          <p:cNvPicPr/>
          <p:nvPr/>
        </p:nvPicPr>
        <p:blipFill>
          <a:blip r:embed="rId2"/>
          <a:srcRect/>
          <a:stretch>
            <a:fillRect/>
          </a:stretch>
        </p:blipFill>
        <p:spPr bwMode="auto">
          <a:xfrm>
            <a:off x="0" y="-46672"/>
            <a:ext cx="9144000" cy="695134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428604"/>
            <a:ext cx="8229600" cy="5697559"/>
          </a:xfrm>
        </p:spPr>
        <p:txBody>
          <a:bodyPr/>
          <a:lstStyle/>
          <a:p>
            <a:endParaRPr lang="es-ES" dirty="0" smtClean="0"/>
          </a:p>
          <a:p>
            <a:endParaRPr lang="es-ES" dirty="0" smtClean="0"/>
          </a:p>
          <a:p>
            <a:endParaRPr lang="es-ES" dirty="0"/>
          </a:p>
          <a:p>
            <a:pPr lvl="6">
              <a:buNone/>
            </a:pPr>
            <a:endParaRPr lang="es-ES" sz="3600" dirty="0" smtClean="0">
              <a:latin typeface="Algerian" pitchFamily="82" charset="0"/>
            </a:endParaRPr>
          </a:p>
          <a:p>
            <a:pPr lvl="6">
              <a:buNone/>
            </a:pPr>
            <a:endParaRPr lang="es-ES" sz="3600" dirty="0" smtClean="0">
              <a:latin typeface="Algerian" pitchFamily="82" charset="0"/>
            </a:endParaRPr>
          </a:p>
          <a:p>
            <a:pPr lvl="6">
              <a:buNone/>
            </a:pPr>
            <a:r>
              <a:rPr lang="es-ES" sz="3600" dirty="0" smtClean="0">
                <a:latin typeface="Algerian" pitchFamily="82" charset="0"/>
              </a:rPr>
              <a:t>CARDINALIDAD</a:t>
            </a:r>
            <a:endParaRPr lang="es-ES" sz="3600" dirty="0">
              <a:latin typeface="Algerian" pitchFamily="82" charset="0"/>
            </a:endParaRPr>
          </a:p>
          <a:p>
            <a:endParaRPr lang="es-ES" dirty="0" smtClean="0"/>
          </a:p>
          <a:p>
            <a:endParaRPr lang="es-ES" dirty="0"/>
          </a:p>
          <a:p>
            <a:endParaRPr lang="es-ES" dirty="0" smtClean="0"/>
          </a:p>
          <a:p>
            <a:endParaRPr lang="es-ES" dirty="0"/>
          </a:p>
          <a:p>
            <a:endParaRPr lang="es-ES" dirty="0"/>
          </a:p>
          <a:p>
            <a:pPr lvl="7">
              <a:buNone/>
            </a:pPr>
            <a:endParaRPr lang="es-ES" dirty="0" smtClean="0"/>
          </a:p>
          <a:p>
            <a:pPr lvl="7">
              <a:buNone/>
            </a:pPr>
            <a:endParaRPr lang="es-ES" dirty="0"/>
          </a:p>
          <a:p>
            <a:pPr lvl="7">
              <a:buNone/>
            </a:pPr>
            <a:endParaRPr lang="es-ES" dirty="0" smtClean="0"/>
          </a:p>
          <a:p>
            <a:pPr lvl="7">
              <a:buNone/>
            </a:pPr>
            <a:endParaRPr lang="es-ES" dirty="0"/>
          </a:p>
          <a:p>
            <a:pPr lvl="7">
              <a:buNone/>
            </a:pPr>
            <a:endParaRPr lang="es-ES" dirty="0" smtClean="0"/>
          </a:p>
          <a:p>
            <a:pPr lvl="7">
              <a:buNone/>
            </a:pPr>
            <a:endParaRPr lang="es-ES" dirty="0" smtClean="0"/>
          </a:p>
        </p:txBody>
      </p:sp>
      <p:sp>
        <p:nvSpPr>
          <p:cNvPr id="4" name="3 Proceso"/>
          <p:cNvSpPr/>
          <p:nvPr/>
        </p:nvSpPr>
        <p:spPr>
          <a:xfrm>
            <a:off x="785786" y="1214422"/>
            <a:ext cx="1643074" cy="785818"/>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smtClean="0"/>
              <a:t>CLIENTE</a:t>
            </a:r>
            <a:endParaRPr lang="es-ES" dirty="0"/>
          </a:p>
        </p:txBody>
      </p:sp>
      <p:sp>
        <p:nvSpPr>
          <p:cNvPr id="5" name="4 Proceso"/>
          <p:cNvSpPr/>
          <p:nvPr/>
        </p:nvSpPr>
        <p:spPr>
          <a:xfrm>
            <a:off x="6357950" y="1285860"/>
            <a:ext cx="2000264" cy="785818"/>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smtClean="0"/>
              <a:t>PEDIDO</a:t>
            </a:r>
            <a:endParaRPr lang="es-ES" dirty="0"/>
          </a:p>
        </p:txBody>
      </p:sp>
      <p:sp>
        <p:nvSpPr>
          <p:cNvPr id="6" name="5 Decisión"/>
          <p:cNvSpPr/>
          <p:nvPr/>
        </p:nvSpPr>
        <p:spPr>
          <a:xfrm>
            <a:off x="3643306" y="1428736"/>
            <a:ext cx="1714512" cy="612648"/>
          </a:xfrm>
          <a:prstGeom prst="flowChartDecisi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smtClean="0"/>
              <a:t>HACE</a:t>
            </a:r>
            <a:endParaRPr lang="es-ES" dirty="0"/>
          </a:p>
        </p:txBody>
      </p:sp>
      <p:cxnSp>
        <p:nvCxnSpPr>
          <p:cNvPr id="8" name="7 Conector recto"/>
          <p:cNvCxnSpPr>
            <a:stCxn id="4" idx="3"/>
            <a:endCxn id="6" idx="1"/>
          </p:cNvCxnSpPr>
          <p:nvPr/>
        </p:nvCxnSpPr>
        <p:spPr>
          <a:xfrm>
            <a:off x="2428860" y="1607331"/>
            <a:ext cx="1214446" cy="127729"/>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11 Conector recto de flecha"/>
          <p:cNvCxnSpPr/>
          <p:nvPr/>
        </p:nvCxnSpPr>
        <p:spPr>
          <a:xfrm flipV="1">
            <a:off x="4714876" y="1714488"/>
            <a:ext cx="1643074" cy="5629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1" name="20 Proceso"/>
          <p:cNvSpPr/>
          <p:nvPr/>
        </p:nvSpPr>
        <p:spPr>
          <a:xfrm>
            <a:off x="2857488" y="857232"/>
            <a:ext cx="714380" cy="571504"/>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smtClean="0"/>
              <a:t>1,1</a:t>
            </a:r>
            <a:endParaRPr lang="es-ES" dirty="0"/>
          </a:p>
        </p:txBody>
      </p:sp>
      <p:sp>
        <p:nvSpPr>
          <p:cNvPr id="22" name="21 Proceso"/>
          <p:cNvSpPr/>
          <p:nvPr/>
        </p:nvSpPr>
        <p:spPr>
          <a:xfrm>
            <a:off x="5143504" y="928670"/>
            <a:ext cx="1000132" cy="571504"/>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smtClean="0"/>
              <a:t>0,N</a:t>
            </a:r>
            <a:endParaRPr lang="es-ES"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MX" b="1" dirty="0" smtClean="0"/>
              <a:t>Gestor de autorización e integridad</a:t>
            </a:r>
            <a:endParaRPr lang="es-ES" dirty="0"/>
          </a:p>
        </p:txBody>
      </p:sp>
      <p:sp>
        <p:nvSpPr>
          <p:cNvPr id="3" name="2 Marcador de contenido"/>
          <p:cNvSpPr>
            <a:spLocks noGrp="1"/>
          </p:cNvSpPr>
          <p:nvPr>
            <p:ph idx="1"/>
          </p:nvPr>
        </p:nvSpPr>
        <p:spPr/>
        <p:txBody>
          <a:bodyPr>
            <a:normAutofit lnSpcReduction="10000"/>
          </a:bodyPr>
          <a:lstStyle/>
          <a:p>
            <a:r>
              <a:rPr lang="es-MX" dirty="0" smtClean="0"/>
              <a:t>Comprueba que se satisfagan las ligaduras de integridad y la autorización de los usuarios para acceder a los datos.</a:t>
            </a:r>
            <a:endParaRPr lang="es-ES" dirty="0" smtClean="0"/>
          </a:p>
          <a:p>
            <a:pPr algn="ctr">
              <a:buNone/>
            </a:pPr>
            <a:r>
              <a:rPr lang="es-MX" dirty="0" smtClean="0"/>
              <a:t> </a:t>
            </a:r>
            <a:r>
              <a:rPr lang="es-MX" b="1" dirty="0" smtClean="0"/>
              <a:t>Gestor de transacciones</a:t>
            </a:r>
            <a:endParaRPr lang="es-ES" dirty="0" smtClean="0"/>
          </a:p>
          <a:p>
            <a:r>
              <a:rPr lang="es-MX" dirty="0" smtClean="0"/>
              <a:t>Asegura que la base de datos quede en un estado correcto a pesar de los fallos del sistema, y que las ejecuciones de transacciones concurrentes se procesen sin conflictos.</a:t>
            </a:r>
            <a:endParaRPr lang="es-ES" dirty="0" smtClean="0"/>
          </a:p>
          <a:p>
            <a:endParaRPr lang="es-ES"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b="1" dirty="0" smtClean="0"/>
              <a:t>Gestor de Archivos</a:t>
            </a:r>
            <a:endParaRPr lang="es-ES" dirty="0"/>
          </a:p>
        </p:txBody>
      </p:sp>
      <p:sp>
        <p:nvSpPr>
          <p:cNvPr id="3" name="2 Marcador de contenido"/>
          <p:cNvSpPr>
            <a:spLocks noGrp="1"/>
          </p:cNvSpPr>
          <p:nvPr>
            <p:ph idx="1"/>
          </p:nvPr>
        </p:nvSpPr>
        <p:spPr>
          <a:xfrm>
            <a:off x="457200" y="1500174"/>
            <a:ext cx="8229600" cy="4625989"/>
          </a:xfrm>
        </p:spPr>
        <p:txBody>
          <a:bodyPr>
            <a:normAutofit/>
          </a:bodyPr>
          <a:lstStyle/>
          <a:p>
            <a:r>
              <a:rPr lang="es-MX" dirty="0" smtClean="0"/>
              <a:t>Gestiona la reserva de espacio de almacenamiento de disco y las estructuras de datos usadas para representar la información almacenada en disco.</a:t>
            </a:r>
          </a:p>
          <a:p>
            <a:r>
              <a:rPr lang="es-MX" b="1" dirty="0" smtClean="0"/>
              <a:t>Gestor de memoria intermedia</a:t>
            </a:r>
          </a:p>
          <a:p>
            <a:r>
              <a:rPr lang="es-MX" dirty="0" smtClean="0"/>
              <a:t>Es responsable de traer los datos del disco de almacenamiento a memoria principal y decidir que datos tratar en la memoria cache.</a:t>
            </a:r>
            <a:endParaRPr lang="es-ES" dirty="0" smtClean="0"/>
          </a:p>
          <a:p>
            <a:pPr>
              <a:buNone/>
            </a:pPr>
            <a:endParaRPr lang="es-ES" dirty="0" smtClean="0"/>
          </a:p>
          <a:p>
            <a:endParaRPr lang="es-ES" dirty="0" smtClean="0"/>
          </a:p>
          <a:p>
            <a:endParaRPr lang="es-ES"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428604"/>
            <a:ext cx="8229600" cy="5697559"/>
          </a:xfrm>
        </p:spPr>
        <p:txBody>
          <a:bodyPr>
            <a:normAutofit fontScale="92500" lnSpcReduction="10000"/>
          </a:bodyPr>
          <a:lstStyle/>
          <a:p>
            <a:r>
              <a:rPr lang="es-MX" dirty="0" smtClean="0"/>
              <a:t>·        </a:t>
            </a:r>
            <a:r>
              <a:rPr lang="es-MX" b="1" dirty="0" smtClean="0"/>
              <a:t>Archivos de datos.- </a:t>
            </a:r>
            <a:r>
              <a:rPr lang="es-MX" dirty="0" smtClean="0"/>
              <a:t>Almacenan la base de datos.</a:t>
            </a:r>
            <a:endParaRPr lang="es-ES" dirty="0" smtClean="0"/>
          </a:p>
          <a:p>
            <a:r>
              <a:rPr lang="es-MX" dirty="0" smtClean="0"/>
              <a:t>·        </a:t>
            </a:r>
            <a:r>
              <a:rPr lang="es-MX" b="1" dirty="0" smtClean="0"/>
              <a:t>Diccionario</a:t>
            </a:r>
            <a:r>
              <a:rPr lang="es-ES" b="1" dirty="0" smtClean="0"/>
              <a:t> de datos</a:t>
            </a:r>
            <a:r>
              <a:rPr lang="es-MX" dirty="0" smtClean="0"/>
              <a:t>.- Almacena metadatos acerca de la estructura de la base de datos.</a:t>
            </a:r>
            <a:endParaRPr lang="es-ES" dirty="0" smtClean="0"/>
          </a:p>
          <a:p>
            <a:r>
              <a:rPr lang="es-MX" dirty="0" smtClean="0"/>
              <a:t>·        </a:t>
            </a:r>
            <a:r>
              <a:rPr lang="es-MX" b="1" dirty="0" smtClean="0"/>
              <a:t>Índices.</a:t>
            </a:r>
            <a:r>
              <a:rPr lang="es-MX" dirty="0" smtClean="0"/>
              <a:t>- Proporcionan acceso rápido a elementos de datos que tienen valores particulares.</a:t>
            </a:r>
            <a:endParaRPr lang="es-ES" dirty="0" smtClean="0"/>
          </a:p>
          <a:p>
            <a:r>
              <a:rPr lang="es-MX" dirty="0" smtClean="0"/>
              <a:t>·        </a:t>
            </a:r>
            <a:r>
              <a:rPr lang="es-MX" b="1" dirty="0" smtClean="0"/>
              <a:t>Datos Estadísticos.- </a:t>
            </a:r>
            <a:r>
              <a:rPr lang="es-MX" dirty="0" smtClean="0"/>
              <a:t>Almacén información estadística sobre los datos en la base de datos. El procesador de consultas usa esta información para seleccionar las formas eficientes para ejecutar una consulta.</a:t>
            </a:r>
            <a:endParaRPr lang="es-ES" dirty="0" smtClean="0"/>
          </a:p>
          <a:p>
            <a:endParaRPr lang="es-ES"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dirty="0" smtClean="0"/>
              <a:t>Modelo de datos</a:t>
            </a:r>
            <a:br>
              <a:rPr lang="es-ES" dirty="0" smtClean="0"/>
            </a:br>
            <a:r>
              <a:rPr lang="es-ES" dirty="0" smtClean="0"/>
              <a:t>Entidad relación</a:t>
            </a:r>
            <a:endParaRPr lang="es-ES" dirty="0"/>
          </a:p>
        </p:txBody>
      </p:sp>
      <p:sp>
        <p:nvSpPr>
          <p:cNvPr id="3" name="2 Marcador de contenido"/>
          <p:cNvSpPr>
            <a:spLocks noGrp="1"/>
          </p:cNvSpPr>
          <p:nvPr>
            <p:ph idx="1"/>
          </p:nvPr>
        </p:nvSpPr>
        <p:spPr/>
        <p:txBody>
          <a:bodyPr/>
          <a:lstStyle/>
          <a:p>
            <a:r>
              <a:rPr lang="es-ES" dirty="0" smtClean="0"/>
              <a:t>Cuando se utiliza una base de datos para gestionar información, se está plasmando una parte del mundo real en una serie de tablas, registros y campos ubicados en una computadora; creándose un modelo parcial de la realidad. Antes de crear físicamente estas tablas en el ordenador se debe realizar un modelo de datos. </a:t>
            </a:r>
          </a:p>
          <a:p>
            <a:endParaRPr lang="es-E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428604"/>
            <a:ext cx="8229600" cy="5697559"/>
          </a:xfrm>
        </p:spPr>
        <p:txBody>
          <a:bodyPr>
            <a:normAutofit/>
          </a:bodyPr>
          <a:lstStyle/>
          <a:p>
            <a:pPr marL="342900" lvl="6" indent="-342900" algn="ctr"/>
            <a:r>
              <a:rPr lang="es-ES" dirty="0" smtClean="0"/>
              <a:t>GRADO DE UNA RELACION</a:t>
            </a:r>
          </a:p>
          <a:p>
            <a:pPr algn="ctr"/>
            <a:endParaRPr lang="es-ES" dirty="0" smtClean="0"/>
          </a:p>
          <a:p>
            <a:endParaRPr lang="es-ES" dirty="0" smtClean="0"/>
          </a:p>
          <a:p>
            <a:endParaRPr lang="es-ES" dirty="0"/>
          </a:p>
          <a:p>
            <a:r>
              <a:rPr lang="es-ES" dirty="0" smtClean="0"/>
              <a:t>El grado o tipo de correspondencia de una interrelación coincide con las cardinalidades máximas de los tipos de entidades que se asocian en la interrelación.</a:t>
            </a:r>
          </a:p>
          <a:p>
            <a:r>
              <a:rPr lang="es-ES" dirty="0" smtClean="0"/>
              <a:t>La puntas de la flecha indica el tipo de entidad que participa con N ocurrencias</a:t>
            </a:r>
          </a:p>
          <a:p>
            <a:endParaRPr lang="es-ES" dirty="0"/>
          </a:p>
          <a:p>
            <a:endParaRPr lang="es-ES" dirty="0" smtClean="0"/>
          </a:p>
          <a:p>
            <a:endParaRPr lang="es-ES" dirty="0"/>
          </a:p>
          <a:p>
            <a:endParaRPr lang="es-ES" dirty="0"/>
          </a:p>
          <a:p>
            <a:pPr lvl="7">
              <a:buNone/>
            </a:pPr>
            <a:endParaRPr lang="es-ES" dirty="0" smtClean="0"/>
          </a:p>
          <a:p>
            <a:pPr lvl="7">
              <a:buNone/>
            </a:pPr>
            <a:endParaRPr lang="es-ES" dirty="0"/>
          </a:p>
          <a:p>
            <a:pPr lvl="7">
              <a:buNone/>
            </a:pPr>
            <a:endParaRPr lang="es-ES" dirty="0" smtClean="0"/>
          </a:p>
          <a:p>
            <a:pPr lvl="7">
              <a:buNone/>
            </a:pPr>
            <a:endParaRPr lang="es-ES" dirty="0"/>
          </a:p>
          <a:p>
            <a:pPr lvl="7">
              <a:buNone/>
            </a:pPr>
            <a:endParaRPr lang="es-ES" dirty="0" smtClean="0"/>
          </a:p>
          <a:p>
            <a:pPr lvl="7">
              <a:buNone/>
            </a:pPr>
            <a:endParaRPr lang="es-ES" dirty="0" smtClean="0"/>
          </a:p>
        </p:txBody>
      </p:sp>
      <p:sp>
        <p:nvSpPr>
          <p:cNvPr id="4" name="3 Proceso"/>
          <p:cNvSpPr/>
          <p:nvPr/>
        </p:nvSpPr>
        <p:spPr>
          <a:xfrm>
            <a:off x="785786" y="1214422"/>
            <a:ext cx="1643074" cy="785818"/>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smtClean="0"/>
              <a:t>CLIENTE</a:t>
            </a:r>
            <a:endParaRPr lang="es-ES" dirty="0"/>
          </a:p>
        </p:txBody>
      </p:sp>
      <p:sp>
        <p:nvSpPr>
          <p:cNvPr id="5" name="4 Proceso"/>
          <p:cNvSpPr/>
          <p:nvPr/>
        </p:nvSpPr>
        <p:spPr>
          <a:xfrm>
            <a:off x="6357950" y="1285860"/>
            <a:ext cx="2000264" cy="785818"/>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smtClean="0"/>
              <a:t>PEDIDO</a:t>
            </a:r>
            <a:endParaRPr lang="es-ES" dirty="0"/>
          </a:p>
        </p:txBody>
      </p:sp>
      <p:sp>
        <p:nvSpPr>
          <p:cNvPr id="6" name="5 Decisión"/>
          <p:cNvSpPr/>
          <p:nvPr/>
        </p:nvSpPr>
        <p:spPr>
          <a:xfrm>
            <a:off x="3643306" y="1428736"/>
            <a:ext cx="1714512" cy="612648"/>
          </a:xfrm>
          <a:prstGeom prst="flowChartDecisi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smtClean="0"/>
              <a:t>HACE</a:t>
            </a:r>
            <a:endParaRPr lang="es-ES" dirty="0"/>
          </a:p>
        </p:txBody>
      </p:sp>
      <p:cxnSp>
        <p:nvCxnSpPr>
          <p:cNvPr id="8" name="7 Conector recto"/>
          <p:cNvCxnSpPr>
            <a:stCxn id="4" idx="3"/>
            <a:endCxn id="6" idx="1"/>
          </p:cNvCxnSpPr>
          <p:nvPr/>
        </p:nvCxnSpPr>
        <p:spPr>
          <a:xfrm>
            <a:off x="2428860" y="1607331"/>
            <a:ext cx="1214446" cy="127729"/>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11 Conector recto de flecha"/>
          <p:cNvCxnSpPr/>
          <p:nvPr/>
        </p:nvCxnSpPr>
        <p:spPr>
          <a:xfrm flipV="1">
            <a:off x="4714876" y="1714488"/>
            <a:ext cx="1643074" cy="5629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1" name="20 Proceso"/>
          <p:cNvSpPr/>
          <p:nvPr/>
        </p:nvSpPr>
        <p:spPr>
          <a:xfrm>
            <a:off x="2857488" y="1000108"/>
            <a:ext cx="500066" cy="428628"/>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smtClean="0"/>
              <a:t>1,1</a:t>
            </a:r>
            <a:endParaRPr lang="es-ES" dirty="0"/>
          </a:p>
        </p:txBody>
      </p:sp>
      <p:sp>
        <p:nvSpPr>
          <p:cNvPr id="22" name="21 Proceso"/>
          <p:cNvSpPr/>
          <p:nvPr/>
        </p:nvSpPr>
        <p:spPr>
          <a:xfrm>
            <a:off x="5429256" y="1214422"/>
            <a:ext cx="714380" cy="285752"/>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smtClean="0"/>
              <a:t>0,N</a:t>
            </a:r>
            <a:endParaRPr lang="es-ES" dirty="0"/>
          </a:p>
        </p:txBody>
      </p:sp>
      <p:sp>
        <p:nvSpPr>
          <p:cNvPr id="10" name="9 Proceso"/>
          <p:cNvSpPr/>
          <p:nvPr/>
        </p:nvSpPr>
        <p:spPr>
          <a:xfrm>
            <a:off x="4143372" y="928670"/>
            <a:ext cx="714380" cy="357190"/>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smtClean="0"/>
              <a:t>1:n</a:t>
            </a:r>
            <a:endParaRPr lang="es-E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428604"/>
            <a:ext cx="8229600" cy="5697559"/>
          </a:xfrm>
        </p:spPr>
        <p:txBody>
          <a:bodyPr>
            <a:normAutofit lnSpcReduction="10000"/>
          </a:bodyPr>
          <a:lstStyle/>
          <a:p>
            <a:r>
              <a:rPr lang="es-ES" dirty="0" smtClean="0"/>
              <a:t>Existen cuatro tipos de relaciones en el modelo</a:t>
            </a:r>
          </a:p>
          <a:p>
            <a:endParaRPr lang="es-ES" dirty="0" smtClean="0"/>
          </a:p>
          <a:p>
            <a:endParaRPr lang="es-ES" dirty="0" smtClean="0"/>
          </a:p>
          <a:p>
            <a:r>
              <a:rPr lang="es-ES" dirty="0" smtClean="0"/>
              <a:t> entidad relación.</a:t>
            </a:r>
          </a:p>
          <a:p>
            <a:r>
              <a:rPr lang="es-ES" dirty="0" smtClean="0"/>
              <a:t>Relación 1:1 (uno a uno)</a:t>
            </a:r>
          </a:p>
          <a:p>
            <a:r>
              <a:rPr lang="es-ES" dirty="0" smtClean="0"/>
              <a:t>Se representa mediante una línea que une las dos entidades relacionadas.</a:t>
            </a:r>
          </a:p>
          <a:p>
            <a:r>
              <a:rPr lang="es-ES" dirty="0" smtClean="0"/>
              <a:t>Aquí a cada ocurrencia de la Entidad a le corresponde una ocurrencia de la Entidad B y viceversa.</a:t>
            </a:r>
          </a:p>
          <a:p>
            <a:endParaRPr lang="es-ES" dirty="0" smtClean="0"/>
          </a:p>
          <a:p>
            <a:endParaRPr lang="es-ES" dirty="0" smtClean="0"/>
          </a:p>
          <a:p>
            <a:endParaRPr lang="es-ES" dirty="0" smtClean="0"/>
          </a:p>
          <a:p>
            <a:endParaRPr lang="es-ES" dirty="0"/>
          </a:p>
          <a:p>
            <a:endParaRPr lang="es-ES" dirty="0" smtClean="0"/>
          </a:p>
          <a:p>
            <a:endParaRPr lang="es-ES" dirty="0" smtClean="0"/>
          </a:p>
          <a:p>
            <a:endParaRPr lang="es-ES" dirty="0"/>
          </a:p>
          <a:p>
            <a:endParaRPr lang="es-ES" dirty="0" smtClean="0"/>
          </a:p>
          <a:p>
            <a:endParaRPr lang="es-ES" dirty="0"/>
          </a:p>
          <a:p>
            <a:endParaRPr lang="es-ES" dirty="0"/>
          </a:p>
          <a:p>
            <a:pPr lvl="7">
              <a:buNone/>
            </a:pPr>
            <a:endParaRPr lang="es-ES" dirty="0" smtClean="0"/>
          </a:p>
          <a:p>
            <a:pPr lvl="7">
              <a:buNone/>
            </a:pPr>
            <a:endParaRPr lang="es-ES" dirty="0"/>
          </a:p>
          <a:p>
            <a:pPr lvl="7">
              <a:buNone/>
            </a:pPr>
            <a:endParaRPr lang="es-ES" dirty="0" smtClean="0"/>
          </a:p>
          <a:p>
            <a:pPr lvl="7">
              <a:buNone/>
            </a:pPr>
            <a:endParaRPr lang="es-ES" dirty="0"/>
          </a:p>
          <a:p>
            <a:pPr lvl="7">
              <a:buNone/>
            </a:pPr>
            <a:endParaRPr lang="es-ES" dirty="0" smtClean="0"/>
          </a:p>
          <a:p>
            <a:pPr lvl="7">
              <a:buNone/>
            </a:pPr>
            <a:endParaRPr lang="es-ES" dirty="0" smtClean="0"/>
          </a:p>
        </p:txBody>
      </p:sp>
      <p:sp>
        <p:nvSpPr>
          <p:cNvPr id="4" name="3 Proceso"/>
          <p:cNvSpPr/>
          <p:nvPr/>
        </p:nvSpPr>
        <p:spPr>
          <a:xfrm>
            <a:off x="785786" y="1214422"/>
            <a:ext cx="1643074" cy="785818"/>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smtClean="0"/>
              <a:t>Entidad a</a:t>
            </a:r>
            <a:endParaRPr lang="es-ES" dirty="0"/>
          </a:p>
        </p:txBody>
      </p:sp>
      <p:sp>
        <p:nvSpPr>
          <p:cNvPr id="5" name="4 Proceso"/>
          <p:cNvSpPr/>
          <p:nvPr/>
        </p:nvSpPr>
        <p:spPr>
          <a:xfrm>
            <a:off x="6357950" y="1285860"/>
            <a:ext cx="2000264" cy="785818"/>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smtClean="0"/>
              <a:t>ENTIDAD B</a:t>
            </a:r>
            <a:endParaRPr lang="es-ES" dirty="0"/>
          </a:p>
        </p:txBody>
      </p:sp>
      <p:sp>
        <p:nvSpPr>
          <p:cNvPr id="6" name="5 Decisión"/>
          <p:cNvSpPr/>
          <p:nvPr/>
        </p:nvSpPr>
        <p:spPr>
          <a:xfrm>
            <a:off x="3643306" y="1428736"/>
            <a:ext cx="1714512" cy="612648"/>
          </a:xfrm>
          <a:prstGeom prst="flowChartDecisi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smtClean="0"/>
              <a:t>R</a:t>
            </a:r>
            <a:endParaRPr lang="es-ES" dirty="0"/>
          </a:p>
        </p:txBody>
      </p:sp>
      <p:cxnSp>
        <p:nvCxnSpPr>
          <p:cNvPr id="8" name="7 Conector recto"/>
          <p:cNvCxnSpPr>
            <a:stCxn id="4" idx="3"/>
            <a:endCxn id="6" idx="1"/>
          </p:cNvCxnSpPr>
          <p:nvPr/>
        </p:nvCxnSpPr>
        <p:spPr>
          <a:xfrm>
            <a:off x="2428860" y="1607331"/>
            <a:ext cx="1214446" cy="127729"/>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11 Conector recto de flecha"/>
          <p:cNvCxnSpPr/>
          <p:nvPr/>
        </p:nvCxnSpPr>
        <p:spPr>
          <a:xfrm flipV="1">
            <a:off x="4714876" y="1714488"/>
            <a:ext cx="1643074" cy="5629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2" name="21 Proceso"/>
          <p:cNvSpPr/>
          <p:nvPr/>
        </p:nvSpPr>
        <p:spPr>
          <a:xfrm>
            <a:off x="4214810" y="1000108"/>
            <a:ext cx="714380" cy="285752"/>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smtClean="0"/>
              <a:t>1:1</a:t>
            </a:r>
            <a:endParaRPr lang="es-E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428604"/>
            <a:ext cx="8229600" cy="5697559"/>
          </a:xfrm>
        </p:spPr>
        <p:txBody>
          <a:bodyPr/>
          <a:lstStyle/>
          <a:p>
            <a:endParaRPr lang="es-ES" dirty="0" smtClean="0"/>
          </a:p>
          <a:p>
            <a:endParaRPr lang="es-ES" dirty="0" smtClean="0"/>
          </a:p>
          <a:p>
            <a:endParaRPr lang="es-ES" dirty="0" smtClean="0"/>
          </a:p>
          <a:p>
            <a:r>
              <a:rPr lang="es-ES" dirty="0" smtClean="0"/>
              <a:t>Relación 1:N (uno a muchos)</a:t>
            </a:r>
          </a:p>
          <a:p>
            <a:r>
              <a:rPr lang="es-ES" dirty="0" smtClean="0"/>
              <a:t>Se representa mediante una flecha que une las dos entidades relacionadas</a:t>
            </a:r>
            <a:endParaRPr lang="es-ES" dirty="0"/>
          </a:p>
          <a:p>
            <a:endParaRPr lang="es-ES" dirty="0" smtClean="0"/>
          </a:p>
          <a:p>
            <a:endParaRPr lang="es-ES" dirty="0"/>
          </a:p>
          <a:p>
            <a:endParaRPr lang="es-ES" dirty="0"/>
          </a:p>
          <a:p>
            <a:pPr lvl="7">
              <a:buNone/>
            </a:pPr>
            <a:endParaRPr lang="es-ES" dirty="0" smtClean="0"/>
          </a:p>
          <a:p>
            <a:pPr lvl="7">
              <a:buNone/>
            </a:pPr>
            <a:endParaRPr lang="es-ES" dirty="0"/>
          </a:p>
          <a:p>
            <a:pPr lvl="7">
              <a:buNone/>
            </a:pPr>
            <a:endParaRPr lang="es-ES" dirty="0" smtClean="0"/>
          </a:p>
          <a:p>
            <a:pPr lvl="7">
              <a:buNone/>
            </a:pPr>
            <a:endParaRPr lang="es-ES" dirty="0"/>
          </a:p>
          <a:p>
            <a:pPr lvl="7">
              <a:buNone/>
            </a:pPr>
            <a:endParaRPr lang="es-ES" dirty="0" smtClean="0"/>
          </a:p>
          <a:p>
            <a:pPr lvl="7">
              <a:buNone/>
            </a:pPr>
            <a:endParaRPr lang="es-ES" dirty="0" smtClean="0"/>
          </a:p>
        </p:txBody>
      </p:sp>
      <p:sp>
        <p:nvSpPr>
          <p:cNvPr id="4" name="3 Proceso"/>
          <p:cNvSpPr/>
          <p:nvPr/>
        </p:nvSpPr>
        <p:spPr>
          <a:xfrm>
            <a:off x="785786" y="1214422"/>
            <a:ext cx="1643074" cy="785818"/>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smtClean="0"/>
              <a:t>ENTIDAD A</a:t>
            </a:r>
            <a:endParaRPr lang="es-ES" dirty="0"/>
          </a:p>
        </p:txBody>
      </p:sp>
      <p:sp>
        <p:nvSpPr>
          <p:cNvPr id="5" name="4 Proceso"/>
          <p:cNvSpPr/>
          <p:nvPr/>
        </p:nvSpPr>
        <p:spPr>
          <a:xfrm>
            <a:off x="6357950" y="1285860"/>
            <a:ext cx="2000264" cy="785818"/>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smtClean="0"/>
              <a:t>ENTIDAD B</a:t>
            </a:r>
            <a:endParaRPr lang="es-ES" dirty="0"/>
          </a:p>
        </p:txBody>
      </p:sp>
      <p:sp>
        <p:nvSpPr>
          <p:cNvPr id="6" name="5 Decisión"/>
          <p:cNvSpPr/>
          <p:nvPr/>
        </p:nvSpPr>
        <p:spPr>
          <a:xfrm>
            <a:off x="3643306" y="1428736"/>
            <a:ext cx="1714512" cy="612648"/>
          </a:xfrm>
          <a:prstGeom prst="flowChartDecisi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smtClean="0"/>
              <a:t>R</a:t>
            </a:r>
            <a:endParaRPr lang="es-ES" dirty="0"/>
          </a:p>
        </p:txBody>
      </p:sp>
      <p:cxnSp>
        <p:nvCxnSpPr>
          <p:cNvPr id="8" name="7 Conector recto"/>
          <p:cNvCxnSpPr>
            <a:stCxn id="4" idx="3"/>
            <a:endCxn id="6" idx="1"/>
          </p:cNvCxnSpPr>
          <p:nvPr/>
        </p:nvCxnSpPr>
        <p:spPr>
          <a:xfrm>
            <a:off x="2428860" y="1607331"/>
            <a:ext cx="1214446" cy="127729"/>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11 Conector recto de flecha"/>
          <p:cNvCxnSpPr/>
          <p:nvPr/>
        </p:nvCxnSpPr>
        <p:spPr>
          <a:xfrm flipV="1">
            <a:off x="4714876" y="1714488"/>
            <a:ext cx="1643074" cy="5629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0" name="9 Proceso"/>
          <p:cNvSpPr/>
          <p:nvPr/>
        </p:nvSpPr>
        <p:spPr>
          <a:xfrm>
            <a:off x="4143372" y="857232"/>
            <a:ext cx="857256" cy="500066"/>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smtClean="0"/>
              <a:t>1:N</a:t>
            </a:r>
            <a:endParaRPr lang="es-E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428604"/>
            <a:ext cx="8229600" cy="5697559"/>
          </a:xfrm>
        </p:spPr>
        <p:txBody>
          <a:bodyPr/>
          <a:lstStyle/>
          <a:p>
            <a:endParaRPr lang="es-ES" dirty="0" smtClean="0"/>
          </a:p>
          <a:p>
            <a:endParaRPr lang="es-ES" dirty="0" smtClean="0"/>
          </a:p>
          <a:p>
            <a:endParaRPr lang="es-ES" dirty="0" smtClean="0"/>
          </a:p>
          <a:p>
            <a:r>
              <a:rPr lang="es-ES" dirty="0" smtClean="0"/>
              <a:t>Relación N:M (Muchos a muchos)</a:t>
            </a:r>
          </a:p>
          <a:p>
            <a:r>
              <a:rPr lang="es-ES" dirty="0" smtClean="0"/>
              <a:t>En este caso a cada ocurrencia de la entidad A corresponden varias ocurrencias de la entidad B y a cada ocurrencia de la entidad B le corresponden varias ocurrencias de la entidad A</a:t>
            </a:r>
          </a:p>
          <a:p>
            <a:r>
              <a:rPr lang="es-ES" dirty="0" smtClean="0"/>
              <a:t>Muchos a uno.</a:t>
            </a:r>
            <a:endParaRPr lang="es-ES" dirty="0"/>
          </a:p>
          <a:p>
            <a:endParaRPr lang="es-ES" dirty="0" smtClean="0"/>
          </a:p>
          <a:p>
            <a:endParaRPr lang="es-ES" dirty="0"/>
          </a:p>
          <a:p>
            <a:endParaRPr lang="es-ES" dirty="0"/>
          </a:p>
          <a:p>
            <a:pPr lvl="7">
              <a:buNone/>
            </a:pPr>
            <a:endParaRPr lang="es-ES" dirty="0" smtClean="0"/>
          </a:p>
          <a:p>
            <a:pPr lvl="7">
              <a:buNone/>
            </a:pPr>
            <a:endParaRPr lang="es-ES" dirty="0"/>
          </a:p>
          <a:p>
            <a:pPr lvl="7">
              <a:buNone/>
            </a:pPr>
            <a:endParaRPr lang="es-ES" dirty="0" smtClean="0"/>
          </a:p>
          <a:p>
            <a:pPr lvl="7">
              <a:buNone/>
            </a:pPr>
            <a:endParaRPr lang="es-ES" dirty="0"/>
          </a:p>
          <a:p>
            <a:pPr lvl="7">
              <a:buNone/>
            </a:pPr>
            <a:endParaRPr lang="es-ES" dirty="0" smtClean="0"/>
          </a:p>
          <a:p>
            <a:pPr lvl="7">
              <a:buNone/>
            </a:pPr>
            <a:endParaRPr lang="es-ES" dirty="0" smtClean="0"/>
          </a:p>
        </p:txBody>
      </p:sp>
      <p:sp>
        <p:nvSpPr>
          <p:cNvPr id="4" name="3 Proceso"/>
          <p:cNvSpPr/>
          <p:nvPr/>
        </p:nvSpPr>
        <p:spPr>
          <a:xfrm>
            <a:off x="785786" y="1214422"/>
            <a:ext cx="1643074" cy="785818"/>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smtClean="0"/>
              <a:t>ENTIDAD A</a:t>
            </a:r>
            <a:endParaRPr lang="es-ES" dirty="0"/>
          </a:p>
        </p:txBody>
      </p:sp>
      <p:sp>
        <p:nvSpPr>
          <p:cNvPr id="5" name="4 Proceso"/>
          <p:cNvSpPr/>
          <p:nvPr/>
        </p:nvSpPr>
        <p:spPr>
          <a:xfrm>
            <a:off x="6357950" y="1285860"/>
            <a:ext cx="2000264" cy="785818"/>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smtClean="0"/>
              <a:t>ENTIDAD B</a:t>
            </a:r>
            <a:endParaRPr lang="es-ES" dirty="0"/>
          </a:p>
        </p:txBody>
      </p:sp>
      <p:sp>
        <p:nvSpPr>
          <p:cNvPr id="6" name="5 Decisión"/>
          <p:cNvSpPr/>
          <p:nvPr/>
        </p:nvSpPr>
        <p:spPr>
          <a:xfrm>
            <a:off x="3643306" y="1428736"/>
            <a:ext cx="1714512" cy="612648"/>
          </a:xfrm>
          <a:prstGeom prst="flowChartDecisi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smtClean="0"/>
              <a:t>R</a:t>
            </a:r>
            <a:endParaRPr lang="es-ES" dirty="0"/>
          </a:p>
        </p:txBody>
      </p:sp>
      <p:cxnSp>
        <p:nvCxnSpPr>
          <p:cNvPr id="8" name="7 Conector recto"/>
          <p:cNvCxnSpPr>
            <a:stCxn id="4" idx="3"/>
            <a:endCxn id="6" idx="1"/>
          </p:cNvCxnSpPr>
          <p:nvPr/>
        </p:nvCxnSpPr>
        <p:spPr>
          <a:xfrm>
            <a:off x="2428860" y="1607331"/>
            <a:ext cx="1214446" cy="127729"/>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11 Conector recto de flecha"/>
          <p:cNvCxnSpPr/>
          <p:nvPr/>
        </p:nvCxnSpPr>
        <p:spPr>
          <a:xfrm flipV="1">
            <a:off x="4714876" y="1714488"/>
            <a:ext cx="1643074" cy="5629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0" name="9 Proceso"/>
          <p:cNvSpPr/>
          <p:nvPr/>
        </p:nvSpPr>
        <p:spPr>
          <a:xfrm>
            <a:off x="3786182" y="500042"/>
            <a:ext cx="1500198" cy="785818"/>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smtClean="0"/>
              <a:t>N:M</a:t>
            </a:r>
            <a:endParaRPr lang="es-E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b="1" i="1" dirty="0" smtClean="0"/>
              <a:t>Instancias y esquemas.</a:t>
            </a:r>
            <a:endParaRPr lang="es-ES" dirty="0" smtClean="0"/>
          </a:p>
        </p:txBody>
      </p:sp>
      <p:sp>
        <p:nvSpPr>
          <p:cNvPr id="3" name="2 Marcador de contenido"/>
          <p:cNvSpPr>
            <a:spLocks noGrp="1"/>
          </p:cNvSpPr>
          <p:nvPr>
            <p:ph idx="1"/>
          </p:nvPr>
        </p:nvSpPr>
        <p:spPr/>
        <p:txBody>
          <a:bodyPr>
            <a:normAutofit fontScale="92500" lnSpcReduction="10000"/>
          </a:bodyPr>
          <a:lstStyle/>
          <a:p>
            <a:r>
              <a:rPr lang="es-ES" dirty="0" smtClean="0"/>
              <a:t>Con el paso del tiempo la información que se va acumulando y desechando en la base de datos, ocasiona que está cambie.</a:t>
            </a:r>
          </a:p>
          <a:p>
            <a:r>
              <a:rPr lang="es-ES" b="1" dirty="0" smtClean="0"/>
              <a:t>Instancia: </a:t>
            </a:r>
            <a:r>
              <a:rPr lang="es-ES" dirty="0" smtClean="0"/>
              <a:t>Al estado que presenta una base de datos en un tiempo determinado. Veámoslo como una fotografía que tomamos de la base de datos en un tiempo, después de que transcurre el tiempo la base de datos ya no es la misma.</a:t>
            </a:r>
          </a:p>
          <a:p>
            <a:pPr>
              <a:buNone/>
            </a:pPr>
            <a:r>
              <a:rPr lang="es-ES" b="1" i="1" u="sng" dirty="0" smtClean="0"/>
              <a:t/>
            </a:r>
            <a:br>
              <a:rPr lang="es-ES" b="1" i="1" u="sng" dirty="0" smtClean="0"/>
            </a:br>
            <a:endParaRPr lang="es-ES" i="1" u="sng" dirty="0" smtClean="0"/>
          </a:p>
          <a:p>
            <a:endParaRPr lang="es-E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664</TotalTime>
  <Words>2118</Words>
  <Application>Microsoft Office PowerPoint</Application>
  <PresentationFormat>Presentación en pantalla (4:3)</PresentationFormat>
  <Paragraphs>235</Paragraphs>
  <Slides>43</Slides>
  <Notes>0</Notes>
  <HiddenSlides>0</HiddenSlides>
  <MMClips>0</MMClips>
  <ScaleCrop>false</ScaleCrop>
  <HeadingPairs>
    <vt:vector size="4" baseType="variant">
      <vt:variant>
        <vt:lpstr>Tema</vt:lpstr>
      </vt:variant>
      <vt:variant>
        <vt:i4>1</vt:i4>
      </vt:variant>
      <vt:variant>
        <vt:lpstr>Títulos de diapositiva</vt:lpstr>
      </vt:variant>
      <vt:variant>
        <vt:i4>43</vt:i4>
      </vt:variant>
    </vt:vector>
  </HeadingPairs>
  <TitlesOfParts>
    <vt:vector size="44" baseType="lpstr">
      <vt:lpstr>Tema de Office</vt:lpstr>
      <vt:lpstr>Modelo de datos</vt:lpstr>
      <vt:lpstr>Interrelación </vt:lpstr>
      <vt:lpstr>Presentación de PowerPoint</vt:lpstr>
      <vt:lpstr>Presentación de PowerPoint</vt:lpstr>
      <vt:lpstr>Presentación de PowerPoint</vt:lpstr>
      <vt:lpstr>Presentación de PowerPoint</vt:lpstr>
      <vt:lpstr>Presentación de PowerPoint</vt:lpstr>
      <vt:lpstr>Presentación de PowerPoint</vt:lpstr>
      <vt:lpstr>Instancias y esquemas.</vt:lpstr>
      <vt:lpstr>Esquema. </vt:lpstr>
      <vt:lpstr>POR Ejemplo: </vt:lpstr>
      <vt:lpstr>Presentación de PowerPoint</vt:lpstr>
      <vt:lpstr>Presentación de PowerPoint</vt:lpstr>
      <vt:lpstr>INDEPENDENCIA DE LOS DATOS </vt:lpstr>
      <vt:lpstr>LENGUAJES DE BASES DE DATOS </vt:lpstr>
      <vt:lpstr>Presentación de PowerPoint</vt:lpstr>
      <vt:lpstr>Presentación de PowerPoint</vt:lpstr>
      <vt:lpstr>Presentación de PowerPoint</vt:lpstr>
      <vt:lpstr>Lenguaje de manipulación de datos</vt:lpstr>
      <vt:lpstr>Clasificación del lenguaje de manipulación de datos</vt:lpstr>
      <vt:lpstr>Presentación de PowerPoint</vt:lpstr>
      <vt:lpstr> MANEJADOR DE BASE DE DATOS </vt:lpstr>
      <vt:lpstr>Presentación de PowerPoint</vt:lpstr>
      <vt:lpstr> ADMINISTRADOR DE LA BASE DE DATOS  </vt:lpstr>
      <vt:lpstr>FUNCIONES</vt:lpstr>
      <vt:lpstr> Estructura de Almacenamiento y Definición del Método de Acceso.</vt:lpstr>
      <vt:lpstr>  Esquema y Modificación de la Organización Física.</vt:lpstr>
      <vt:lpstr>Concesión de la Autorización para el acceso a los datos</vt:lpstr>
      <vt:lpstr>Especificación de la Ligaduras de Integridad</vt:lpstr>
      <vt:lpstr>USUARIOS DE BASE DE DATOS</vt:lpstr>
      <vt:lpstr>        Programadores de Aplicaciones</vt:lpstr>
      <vt:lpstr>        Usuarios Sofisticados</vt:lpstr>
      <vt:lpstr>Usuarios Especializados</vt:lpstr>
      <vt:lpstr>Usuarios Normales o Finales</vt:lpstr>
      <vt:lpstr>  ESTRUCTURA GENERAL DEL SISTEMA    </vt:lpstr>
      <vt:lpstr> Los componentes de procesamiento de consultas incluyen: </vt:lpstr>
      <vt:lpstr>Precompilador de LMD incorporado</vt:lpstr>
      <vt:lpstr>Interprete del  LDD</vt:lpstr>
      <vt:lpstr>Presentación de PowerPoint</vt:lpstr>
      <vt:lpstr>Gestor de autorización e integridad</vt:lpstr>
      <vt:lpstr>Gestor de Archivos</vt:lpstr>
      <vt:lpstr>Presentación de PowerPoint</vt:lpstr>
      <vt:lpstr>Modelo de datos Entidad relación</vt:lpstr>
    </vt:vector>
  </TitlesOfParts>
  <Company>home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personal</dc:creator>
  <cp:lastModifiedBy>asus</cp:lastModifiedBy>
  <cp:revision>74</cp:revision>
  <dcterms:created xsi:type="dcterms:W3CDTF">2011-10-02T18:03:23Z</dcterms:created>
  <dcterms:modified xsi:type="dcterms:W3CDTF">2012-09-17T17:01:59Z</dcterms:modified>
</cp:coreProperties>
</file>